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46"/>
  </p:notesMasterIdLst>
  <p:sldIdLst>
    <p:sldId id="256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8" r:id="rId14"/>
    <p:sldId id="300" r:id="rId15"/>
    <p:sldId id="269" r:id="rId16"/>
    <p:sldId id="271" r:id="rId17"/>
    <p:sldId id="267" r:id="rId18"/>
    <p:sldId id="273" r:id="rId19"/>
    <p:sldId id="274" r:id="rId20"/>
    <p:sldId id="275" r:id="rId21"/>
    <p:sldId id="272" r:id="rId22"/>
    <p:sldId id="277" r:id="rId23"/>
    <p:sldId id="278" r:id="rId24"/>
    <p:sldId id="276" r:id="rId25"/>
    <p:sldId id="280" r:id="rId26"/>
    <p:sldId id="281" r:id="rId27"/>
    <p:sldId id="283" r:id="rId28"/>
    <p:sldId id="284" r:id="rId29"/>
    <p:sldId id="285" r:id="rId30"/>
    <p:sldId id="282" r:id="rId31"/>
    <p:sldId id="286" r:id="rId32"/>
    <p:sldId id="287" r:id="rId33"/>
    <p:sldId id="289" r:id="rId34"/>
    <p:sldId id="290" r:id="rId35"/>
    <p:sldId id="291" r:id="rId36"/>
    <p:sldId id="299" r:id="rId37"/>
    <p:sldId id="288" r:id="rId38"/>
    <p:sldId id="292" r:id="rId39"/>
    <p:sldId id="295" r:id="rId40"/>
    <p:sldId id="301" r:id="rId41"/>
    <p:sldId id="302" r:id="rId42"/>
    <p:sldId id="303" r:id="rId43"/>
    <p:sldId id="297" r:id="rId44"/>
    <p:sldId id="298" r:id="rId45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5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36"/>
    <p:restoredTop sz="77451" autoAdjust="0"/>
  </p:normalViewPr>
  <p:slideViewPr>
    <p:cSldViewPr snapToGrid="0" snapToObjects="1" showGuides="1">
      <p:cViewPr varScale="1">
        <p:scale>
          <a:sx n="51" d="100"/>
          <a:sy n="51" d="100"/>
        </p:scale>
        <p:origin x="1464" y="52"/>
      </p:cViewPr>
      <p:guideLst>
        <p:guide orient="horz" pos="1956"/>
        <p:guide pos="384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viewProps" Target="viewProps.xml"/><Relationship Id="rId8" Type="http://schemas.openxmlformats.org/officeDocument/2006/relationships/slide" Target="slides/slide3.xml"/><Relationship Id="rId51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åkon Eide" userId="4e11f5bc-6c03-4507-8660-f422c9744e51" providerId="ADAL" clId="{5F7D86E4-22E3-4664-8C44-D624E0F64925}"/>
    <pc:docChg chg="undo custSel delSld modSld">
      <pc:chgData name="Håkon Eide" userId="4e11f5bc-6c03-4507-8660-f422c9744e51" providerId="ADAL" clId="{5F7D86E4-22E3-4664-8C44-D624E0F64925}" dt="2021-04-20T14:12:30.476" v="744" actId="2696"/>
      <pc:docMkLst>
        <pc:docMk/>
      </pc:docMkLst>
      <pc:sldChg chg="del">
        <pc:chgData name="Håkon Eide" userId="4e11f5bc-6c03-4507-8660-f422c9744e51" providerId="ADAL" clId="{5F7D86E4-22E3-4664-8C44-D624E0F64925}" dt="2021-04-20T14:12:30.476" v="744" actId="2696"/>
        <pc:sldMkLst>
          <pc:docMk/>
          <pc:sldMk cId="3654890759" sldId="257"/>
        </pc:sldMkLst>
      </pc:sldChg>
      <pc:sldChg chg="modNotesTx">
        <pc:chgData name="Håkon Eide" userId="4e11f5bc-6c03-4507-8660-f422c9744e51" providerId="ADAL" clId="{5F7D86E4-22E3-4664-8C44-D624E0F64925}" dt="2021-04-20T11:46:39.652" v="594" actId="20577"/>
        <pc:sldMkLst>
          <pc:docMk/>
          <pc:sldMk cId="1155834113" sldId="258"/>
        </pc:sldMkLst>
      </pc:sldChg>
      <pc:sldChg chg="modNotesTx">
        <pc:chgData name="Håkon Eide" userId="4e11f5bc-6c03-4507-8660-f422c9744e51" providerId="ADAL" clId="{5F7D86E4-22E3-4664-8C44-D624E0F64925}" dt="2021-04-20T11:57:32.431" v="602" actId="20577"/>
        <pc:sldMkLst>
          <pc:docMk/>
          <pc:sldMk cId="3099724451" sldId="259"/>
        </pc:sldMkLst>
      </pc:sldChg>
      <pc:sldChg chg="modNotesTx">
        <pc:chgData name="Håkon Eide" userId="4e11f5bc-6c03-4507-8660-f422c9744e51" providerId="ADAL" clId="{5F7D86E4-22E3-4664-8C44-D624E0F64925}" dt="2021-04-20T11:58:07.795" v="609" actId="20577"/>
        <pc:sldMkLst>
          <pc:docMk/>
          <pc:sldMk cId="419894722" sldId="260"/>
        </pc:sldMkLst>
      </pc:sldChg>
      <pc:sldChg chg="modNotesTx">
        <pc:chgData name="Håkon Eide" userId="4e11f5bc-6c03-4507-8660-f422c9744e51" providerId="ADAL" clId="{5F7D86E4-22E3-4664-8C44-D624E0F64925}" dt="2021-04-20T12:19:54.824" v="628" actId="313"/>
        <pc:sldMkLst>
          <pc:docMk/>
          <pc:sldMk cId="1854190691" sldId="262"/>
        </pc:sldMkLst>
      </pc:sldChg>
      <pc:sldChg chg="modNotesTx">
        <pc:chgData name="Håkon Eide" userId="4e11f5bc-6c03-4507-8660-f422c9744e51" providerId="ADAL" clId="{5F7D86E4-22E3-4664-8C44-D624E0F64925}" dt="2021-04-20T12:27:51.995" v="673" actId="313"/>
        <pc:sldMkLst>
          <pc:docMk/>
          <pc:sldMk cId="2840900131" sldId="263"/>
        </pc:sldMkLst>
      </pc:sldChg>
      <pc:sldChg chg="modNotesTx">
        <pc:chgData name="Håkon Eide" userId="4e11f5bc-6c03-4507-8660-f422c9744e51" providerId="ADAL" clId="{5F7D86E4-22E3-4664-8C44-D624E0F64925}" dt="2021-04-20T12:44:32.428" v="719" actId="313"/>
        <pc:sldMkLst>
          <pc:docMk/>
          <pc:sldMk cId="2927522298" sldId="267"/>
        </pc:sldMkLst>
      </pc:sldChg>
      <pc:sldChg chg="modNotesTx">
        <pc:chgData name="Håkon Eide" userId="4e11f5bc-6c03-4507-8660-f422c9744e51" providerId="ADAL" clId="{5F7D86E4-22E3-4664-8C44-D624E0F64925}" dt="2021-04-20T12:41:35.012" v="693" actId="20577"/>
        <pc:sldMkLst>
          <pc:docMk/>
          <pc:sldMk cId="3876626436" sldId="268"/>
        </pc:sldMkLst>
      </pc:sldChg>
      <pc:sldChg chg="modNotesTx">
        <pc:chgData name="Håkon Eide" userId="4e11f5bc-6c03-4507-8660-f422c9744e51" providerId="ADAL" clId="{5F7D86E4-22E3-4664-8C44-D624E0F64925}" dt="2021-04-20T12:41:52.923" v="707" actId="20577"/>
        <pc:sldMkLst>
          <pc:docMk/>
          <pc:sldMk cId="3811748597" sldId="269"/>
        </pc:sldMkLst>
      </pc:sldChg>
      <pc:sldChg chg="modNotesTx">
        <pc:chgData name="Håkon Eide" userId="4e11f5bc-6c03-4507-8660-f422c9744e51" providerId="ADAL" clId="{5F7D86E4-22E3-4664-8C44-D624E0F64925}" dt="2021-04-20T12:44:04.991" v="711" actId="20577"/>
        <pc:sldMkLst>
          <pc:docMk/>
          <pc:sldMk cId="2931940744" sldId="271"/>
        </pc:sldMkLst>
      </pc:sldChg>
      <pc:sldChg chg="modNotesTx">
        <pc:chgData name="Håkon Eide" userId="4e11f5bc-6c03-4507-8660-f422c9744e51" providerId="ADAL" clId="{5F7D86E4-22E3-4664-8C44-D624E0F64925}" dt="2021-04-20T12:50:32.403" v="727" actId="20577"/>
        <pc:sldMkLst>
          <pc:docMk/>
          <pc:sldMk cId="3369083203" sldId="272"/>
        </pc:sldMkLst>
      </pc:sldChg>
      <pc:sldChg chg="modSp mod">
        <pc:chgData name="Håkon Eide" userId="4e11f5bc-6c03-4507-8660-f422c9744e51" providerId="ADAL" clId="{5F7D86E4-22E3-4664-8C44-D624E0F64925}" dt="2021-04-20T08:36:09.886" v="3" actId="20577"/>
        <pc:sldMkLst>
          <pc:docMk/>
          <pc:sldMk cId="3235003546" sldId="281"/>
        </pc:sldMkLst>
        <pc:spChg chg="mod">
          <ac:chgData name="Håkon Eide" userId="4e11f5bc-6c03-4507-8660-f422c9744e51" providerId="ADAL" clId="{5F7D86E4-22E3-4664-8C44-D624E0F64925}" dt="2021-04-20T08:36:09.886" v="3" actId="20577"/>
          <ac:spMkLst>
            <pc:docMk/>
            <pc:sldMk cId="3235003546" sldId="281"/>
            <ac:spMk id="10" creationId="{D1BD1930-AB2F-2A4A-8C02-DC82A74FC8E7}"/>
          </ac:spMkLst>
        </pc:spChg>
      </pc:sldChg>
      <pc:sldChg chg="modSp mod modNotesTx">
        <pc:chgData name="Håkon Eide" userId="4e11f5bc-6c03-4507-8660-f422c9744e51" providerId="ADAL" clId="{5F7D86E4-22E3-4664-8C44-D624E0F64925}" dt="2021-04-20T12:57:13.398" v="735" actId="313"/>
        <pc:sldMkLst>
          <pc:docMk/>
          <pc:sldMk cId="4001419695" sldId="282"/>
        </pc:sldMkLst>
        <pc:spChg chg="mod">
          <ac:chgData name="Håkon Eide" userId="4e11f5bc-6c03-4507-8660-f422c9744e51" providerId="ADAL" clId="{5F7D86E4-22E3-4664-8C44-D624E0F64925}" dt="2021-04-20T08:36:32.155" v="7" actId="20577"/>
          <ac:spMkLst>
            <pc:docMk/>
            <pc:sldMk cId="4001419695" sldId="282"/>
            <ac:spMk id="10" creationId="{D1BD1930-AB2F-2A4A-8C02-DC82A74FC8E7}"/>
          </ac:spMkLst>
        </pc:spChg>
      </pc:sldChg>
      <pc:sldChg chg="modNotesTx">
        <pc:chgData name="Håkon Eide" userId="4e11f5bc-6c03-4507-8660-f422c9744e51" providerId="ADAL" clId="{5F7D86E4-22E3-4664-8C44-D624E0F64925}" dt="2021-04-20T12:56:29.477" v="729" actId="20577"/>
        <pc:sldMkLst>
          <pc:docMk/>
          <pc:sldMk cId="4014327576" sldId="285"/>
        </pc:sldMkLst>
      </pc:sldChg>
      <pc:sldChg chg="modSp mod">
        <pc:chgData name="Håkon Eide" userId="4e11f5bc-6c03-4507-8660-f422c9744e51" providerId="ADAL" clId="{5F7D86E4-22E3-4664-8C44-D624E0F64925}" dt="2021-04-20T08:36:40.114" v="11" actId="20577"/>
        <pc:sldMkLst>
          <pc:docMk/>
          <pc:sldMk cId="2885111401" sldId="287"/>
        </pc:sldMkLst>
        <pc:spChg chg="mod">
          <ac:chgData name="Håkon Eide" userId="4e11f5bc-6c03-4507-8660-f422c9744e51" providerId="ADAL" clId="{5F7D86E4-22E3-4664-8C44-D624E0F64925}" dt="2021-04-20T08:36:40.114" v="11" actId="20577"/>
          <ac:spMkLst>
            <pc:docMk/>
            <pc:sldMk cId="2885111401" sldId="287"/>
            <ac:spMk id="10" creationId="{D1BD1930-AB2F-2A4A-8C02-DC82A74FC8E7}"/>
          </ac:spMkLst>
        </pc:spChg>
      </pc:sldChg>
      <pc:sldChg chg="modNotesTx">
        <pc:chgData name="Håkon Eide" userId="4e11f5bc-6c03-4507-8660-f422c9744e51" providerId="ADAL" clId="{5F7D86E4-22E3-4664-8C44-D624E0F64925}" dt="2021-04-20T14:07:41.620" v="742" actId="20577"/>
        <pc:sldMkLst>
          <pc:docMk/>
          <pc:sldMk cId="3992610777" sldId="288"/>
        </pc:sldMkLst>
      </pc:sldChg>
      <pc:sldChg chg="modSp mod">
        <pc:chgData name="Håkon Eide" userId="4e11f5bc-6c03-4507-8660-f422c9744e51" providerId="ADAL" clId="{5F7D86E4-22E3-4664-8C44-D624E0F64925}" dt="2021-04-20T08:37:01.661" v="13" actId="20577"/>
        <pc:sldMkLst>
          <pc:docMk/>
          <pc:sldMk cId="4125512178" sldId="289"/>
        </pc:sldMkLst>
        <pc:spChg chg="mod">
          <ac:chgData name="Håkon Eide" userId="4e11f5bc-6c03-4507-8660-f422c9744e51" providerId="ADAL" clId="{5F7D86E4-22E3-4664-8C44-D624E0F64925}" dt="2021-04-20T08:37:01.661" v="13" actId="20577"/>
          <ac:spMkLst>
            <pc:docMk/>
            <pc:sldMk cId="4125512178" sldId="289"/>
            <ac:spMk id="10" creationId="{D1BD1930-AB2F-2A4A-8C02-DC82A74FC8E7}"/>
          </ac:spMkLst>
        </pc:spChg>
      </pc:sldChg>
      <pc:sldChg chg="modSp mod modNotesTx">
        <pc:chgData name="Håkon Eide" userId="4e11f5bc-6c03-4507-8660-f422c9744e51" providerId="ADAL" clId="{5F7D86E4-22E3-4664-8C44-D624E0F64925}" dt="2021-04-20T12:22:19.623" v="642" actId="313"/>
        <pc:sldMkLst>
          <pc:docMk/>
          <pc:sldMk cId="629706404" sldId="290"/>
        </pc:sldMkLst>
        <pc:spChg chg="mod">
          <ac:chgData name="Håkon Eide" userId="4e11f5bc-6c03-4507-8660-f422c9744e51" providerId="ADAL" clId="{5F7D86E4-22E3-4664-8C44-D624E0F64925}" dt="2021-04-20T08:48:13.354" v="19" actId="20577"/>
          <ac:spMkLst>
            <pc:docMk/>
            <pc:sldMk cId="629706404" sldId="290"/>
            <ac:spMk id="10" creationId="{D1BD1930-AB2F-2A4A-8C02-DC82A74FC8E7}"/>
          </ac:spMkLst>
        </pc:spChg>
      </pc:sldChg>
      <pc:sldChg chg="modSp mod">
        <pc:chgData name="Håkon Eide" userId="4e11f5bc-6c03-4507-8660-f422c9744e51" providerId="ADAL" clId="{5F7D86E4-22E3-4664-8C44-D624E0F64925}" dt="2021-04-20T08:48:21.382" v="23" actId="20577"/>
        <pc:sldMkLst>
          <pc:docMk/>
          <pc:sldMk cId="3964663098" sldId="291"/>
        </pc:sldMkLst>
        <pc:spChg chg="mod">
          <ac:chgData name="Håkon Eide" userId="4e11f5bc-6c03-4507-8660-f422c9744e51" providerId="ADAL" clId="{5F7D86E4-22E3-4664-8C44-D624E0F64925}" dt="2021-04-20T08:48:21.382" v="23" actId="20577"/>
          <ac:spMkLst>
            <pc:docMk/>
            <pc:sldMk cId="3964663098" sldId="291"/>
            <ac:spMk id="10" creationId="{D1BD1930-AB2F-2A4A-8C02-DC82A74FC8E7}"/>
          </ac:spMkLst>
        </pc:spChg>
      </pc:sldChg>
      <pc:sldChg chg="modNotesTx">
        <pc:chgData name="Håkon Eide" userId="4e11f5bc-6c03-4507-8660-f422c9744e51" providerId="ADAL" clId="{5F7D86E4-22E3-4664-8C44-D624E0F64925}" dt="2021-04-20T12:27:08.100" v="655" actId="20577"/>
        <pc:sldMkLst>
          <pc:docMk/>
          <pc:sldMk cId="87135826" sldId="298"/>
        </pc:sldMkLst>
      </pc:sldChg>
      <pc:sldChg chg="modNotesTx">
        <pc:chgData name="Håkon Eide" userId="4e11f5bc-6c03-4507-8660-f422c9744e51" providerId="ADAL" clId="{5F7D86E4-22E3-4664-8C44-D624E0F64925}" dt="2021-04-20T12:41:30.667" v="691" actId="20577"/>
        <pc:sldMkLst>
          <pc:docMk/>
          <pc:sldMk cId="286672128" sldId="300"/>
        </pc:sldMkLst>
      </pc:sldChg>
      <pc:sldChg chg="modNotesTx">
        <pc:chgData name="Håkon Eide" userId="4e11f5bc-6c03-4507-8660-f422c9744e51" providerId="ADAL" clId="{5F7D86E4-22E3-4664-8C44-D624E0F64925}" dt="2021-04-20T14:10:00.107" v="743" actId="20577"/>
        <pc:sldMkLst>
          <pc:docMk/>
          <pc:sldMk cId="768133977" sldId="303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138656496062993"/>
          <c:y val="0.10173055476559087"/>
          <c:w val="0.54535199311023619"/>
          <c:h val="0.81802793934375373"/>
        </c:manualLayout>
      </c:layout>
      <c:pieChart>
        <c:varyColors val="1"/>
        <c:ser>
          <c:idx val="0"/>
          <c:order val="0"/>
          <c:tx>
            <c:strRef>
              <c:f>'Ark1'!$B$1</c:f>
              <c:strCache>
                <c:ptCount val="1"/>
                <c:pt idx="0">
                  <c:v>Kolonne2</c:v>
                </c:pt>
              </c:strCache>
            </c:strRef>
          </c:tx>
          <c:dPt>
            <c:idx val="0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2B2-BA48-96BF-07C11EAD1B2C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2B2-BA48-96BF-07C11EAD1B2C}"/>
              </c:ext>
            </c:extLst>
          </c:dPt>
          <c:dPt>
            <c:idx val="2"/>
            <c:bubble3D val="0"/>
            <c:spPr>
              <a:solidFill>
                <a:schemeClr val="dk1">
                  <a:tint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CF1-C448-A041-73146A666818}"/>
              </c:ext>
            </c:extLst>
          </c:dPt>
          <c:dPt>
            <c:idx val="3"/>
            <c:bubble3D val="0"/>
            <c:spPr>
              <a:solidFill>
                <a:schemeClr val="dk1">
                  <a:tint val="985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CF1-C448-A041-73146A666818}"/>
              </c:ext>
            </c:extLst>
          </c:dPt>
          <c:cat>
            <c:strRef>
              <c:f>'Ark1'!$A$2:$A$5</c:f>
              <c:strCache>
                <c:ptCount val="2"/>
                <c:pt idx="0">
                  <c:v>Del 1</c:v>
                </c:pt>
                <c:pt idx="1">
                  <c:v>Del 2</c:v>
                </c:pt>
              </c:strCache>
            </c:strRef>
          </c:cat>
          <c:val>
            <c:numRef>
              <c:f>'Ark1'!$B$2:$B$5</c:f>
              <c:numCache>
                <c:formatCode>General</c:formatCode>
                <c:ptCount val="4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B2-BA48-96BF-07C11EAD1B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nb-N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'Ark1'!$B$1</c:f>
              <c:strCache>
                <c:ptCount val="1"/>
                <c:pt idx="0">
                  <c:v>Nr 2</c:v>
                </c:pt>
              </c:strCache>
            </c:strRef>
          </c:tx>
          <c:dPt>
            <c:idx val="0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975-1541-ABE2-BC9DAC8C9209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4975-1541-ABE2-BC9DAC8C920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363-4945-998C-D30C2D1D243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363-4945-998C-D30C2D1D243F}"/>
              </c:ext>
            </c:extLst>
          </c:dPt>
          <c:cat>
            <c:strRef>
              <c:f>'Ark1'!$A$2:$A$5</c:f>
              <c:strCache>
                <c:ptCount val="2"/>
                <c:pt idx="0">
                  <c:v>1. kvt.</c:v>
                </c:pt>
                <c:pt idx="1">
                  <c:v>2. kvt.</c:v>
                </c:pt>
              </c:strCache>
            </c:strRef>
          </c:cat>
          <c:val>
            <c:numRef>
              <c:f>'Ark1'!$B$2:$B$5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75-1541-ABE2-BC9DAC8C92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nb-N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A0FC11-B6C0-334F-96FC-E46BBF133EDD}" type="datetimeFigureOut">
              <a:rPr lang="nb-NO" smtClean="0"/>
              <a:t>20.04.2021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0DA003-5BE0-994A-9B43-36366698BBB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14302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fafo.no/zoo-publikasjoner/fafo-rapporter/item/holdninger-til-diskriminering-likestilling-og-hatprat-i-norge-2-utgave" TargetMode="External"/><Relationship Id="rId3" Type="http://schemas.openxmlformats.org/officeDocument/2006/relationships/hyperlink" Target="https://amnesty.no/engasjer-deg" TargetMode="External"/><Relationship Id="rId7" Type="http://schemas.openxmlformats.org/officeDocument/2006/relationships/hyperlink" Target="https://www.amnestyusa.org/wp-content/uploads/2015/06/aiusa_deadlyforcereportjune2015-1.pdf" TargetMode="External"/><Relationship Id="rId12" Type="http://schemas.openxmlformats.org/officeDocument/2006/relationships/hyperlink" Target="https://minotenk.no/skal-liksom-liksom-passet-ditt-bety-noe/" TargetMode="External"/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amnestyusa.org/issues/deadly-force-police-accountability/" TargetMode="External"/><Relationship Id="rId11" Type="http://schemas.openxmlformats.org/officeDocument/2006/relationships/hyperlink" Target="https://www.youtube.com/watch?v=iqGWFSE6bmU" TargetMode="External"/><Relationship Id="rId5" Type="http://schemas.openxmlformats.org/officeDocument/2006/relationships/hyperlink" Target="https://www.imdb.com/title/tt7137906/?ref_=nv_sr_srsg_0" TargetMode="External"/><Relationship Id="rId10" Type="http://schemas.openxmlformats.org/officeDocument/2006/relationships/hyperlink" Target="https://www.ted.com/talks/david_ikard_the_real_story_of_rosa_parks_and_why_we_need_to_confront_myths_about_black_history?fbclid=IwAR0vdOA3crDz7x1dwUCZCXPMFl9n9iU1k2rOr0GW6fMhFxxKiKUsW_3NFok" TargetMode="External"/><Relationship Id="rId4" Type="http://schemas.openxmlformats.org/officeDocument/2006/relationships/hyperlink" Target="https://www.imdb.com/title/tt0097216/" TargetMode="External"/><Relationship Id="rId9" Type="http://schemas.openxmlformats.org/officeDocument/2006/relationships/hyperlink" Target="https://minotenk.no/muslimfiendtlige-holdninger-i-norge/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amnesty.no/bli-med-i-kampen-menneskerettighetene" TargetMode="External"/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b-NO" sz="4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Forklar hva tema er og hvorfor de skal gjennom denne øvelsen.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b-NO" sz="44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b-NO" sz="4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Elevene skal lære mer om menneskerettigheter knyttet til rasisme og diskriminering, bli kjent med egne og andres tanker om </a:t>
            </a:r>
            <a:r>
              <a:rPr lang="nb-NO" sz="4400"/>
              <a:t>temaet, samt</a:t>
            </a:r>
            <a:r>
              <a:rPr lang="nb-NO" sz="4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hva de selv kan gjøre for å forhindre dette.</a:t>
            </a:r>
            <a:r>
              <a:rPr lang="nb-NO" sz="4400"/>
              <a:t> </a:t>
            </a:r>
            <a:endParaRPr lang="nb-NO" sz="4400" kern="1200">
              <a:solidFill>
                <a:schemeClr val="tx1"/>
              </a:solidFill>
              <a:effectLst/>
              <a:latin typeface="+mn-lt"/>
              <a:cs typeface="Calibri"/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854547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dirty="0"/>
              <a:t>Du velger EN påstand per aktivitet</a:t>
            </a:r>
            <a:r>
              <a:rPr lang="nb-NO" dirty="0"/>
              <a:t>. Påstanden som ikke blir brukt kan plasseres nederst i </a:t>
            </a:r>
            <a:r>
              <a:rPr lang="nb-NO" dirty="0" err="1"/>
              <a:t>ppt</a:t>
            </a:r>
            <a:r>
              <a:rPr lang="nb-NO" dirty="0"/>
              <a:t>. </a:t>
            </a:r>
          </a:p>
          <a:p>
            <a:endParaRPr lang="nb-NO" dirty="0"/>
          </a:p>
          <a:p>
            <a:r>
              <a:rPr lang="nb-NO" dirty="0"/>
              <a:t>Legg påstandskortet du har valgt på gruppebordene eller vis påstanden på projektor. Gi elevene noen minutter på å diskutere påstanden seg imellom. Er påstanden sann? Hvorfor/hvorfor ikke? </a:t>
            </a:r>
            <a:endParaRPr lang="nb-NO" dirty="0">
              <a:cs typeface="Calibri"/>
            </a:endParaRPr>
          </a:p>
          <a:p>
            <a:endParaRPr lang="nb-NO" dirty="0"/>
          </a:p>
          <a:p>
            <a:pPr lvl="0" rtl="0"/>
            <a:r>
              <a:rPr lang="nb-NO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nb-NO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Poengter at elevene må ha denne påstanden i bakhodet mens de diskuterer hjelpekortene i nedenfor. </a:t>
            </a:r>
            <a:endParaRPr lang="nb-NO" dirty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356284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Les retningslinjene høyt for elevene og understrek viktigheten av forståelse og respekt i samtalen. </a:t>
            </a:r>
          </a:p>
          <a:p>
            <a:r>
              <a:rPr lang="nb-NO" dirty="0"/>
              <a:t>Mange kan synes det er ukomfortabelt å snakke om temaet fordi de ikke representerer en minoritet, men desto viktigere er det å ha god dialog.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11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079241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Les kortet høyt for elevene. Spesifiser gjerne at det er opp til elevene selv å skape og definere dialogen i gruppen. Det er opp til deg som lærer å justere tid og innhold, og tilpasse opplegget til det beste for gruppa. </a:t>
            </a:r>
          </a:p>
          <a:p>
            <a:r>
              <a:rPr lang="nb-NO" dirty="0"/>
              <a:t>Husk at dialogen kan gå i ulike retninger, og at det er elevene som skal føre samtalen. Lærer skal bistå når det trengs.</a:t>
            </a:r>
            <a:endParaRPr lang="nb-NO" dirty="0">
              <a:cs typeface="Calibri"/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12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82447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«Tenk om...» kortet har til hensikt å sette elevene inn i en situasjon hvor omstendighetene avgjør om diskriminering eller rasisme har skjedd.</a:t>
            </a:r>
          </a:p>
          <a:p>
            <a:endParaRPr lang="nb-NO" dirty="0"/>
          </a:p>
          <a:p>
            <a:r>
              <a:rPr lang="nb-NO" dirty="0"/>
              <a:t>For mange vil dette være en vanskelig oppgave fordi de aldri har opplevd å være på mottakersiden av rasisme og diskriminering. </a:t>
            </a:r>
          </a:p>
          <a:p>
            <a:endParaRPr lang="nb-NO" b="1" dirty="0"/>
          </a:p>
          <a:p>
            <a:r>
              <a:rPr lang="nb-NO" b="1" dirty="0"/>
              <a:t>Oppfølgingsspørsmål: </a:t>
            </a:r>
          </a:p>
          <a:p>
            <a:r>
              <a:rPr lang="nb-NO" dirty="0"/>
              <a:t>• Mottaker kan oppfatte en kommentar annerledes enn hva sender mente. Hvordan kan handlingen til sender oppfattes av mottakeren? </a:t>
            </a:r>
          </a:p>
          <a:p>
            <a:r>
              <a:rPr lang="nb-NO" dirty="0"/>
              <a:t>• Sender hadde kanskje de beste intensjoner, men ville han/hun sagt det samme om han/hun hadde kunnskap om det flerkulturelle Norge?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13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469514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Dette kortet er basert på en hendelse ved Evenes flyplass i 2018, hvor det ble konkludert med </a:t>
            </a:r>
            <a:r>
              <a:rPr lang="nb-NO" u="sng" dirty="0"/>
              <a:t>at hendelsen var et brudd på Avinor sine retningslinjer</a:t>
            </a:r>
            <a:r>
              <a:rPr lang="nb-NO" dirty="0"/>
              <a:t>. </a:t>
            </a:r>
          </a:p>
          <a:p>
            <a:endParaRPr lang="nb-NO" dirty="0"/>
          </a:p>
          <a:p>
            <a:r>
              <a:rPr lang="nb-NO" dirty="0"/>
              <a:t>I et tilfelle som dette skal en hijab ikke fjernes i sikkerhetskontrollen. Man kan kontrollere ved å ta på utsiden av den. Er det behov for å fjerne den, skal det skje i et avlukke og det skal utføres med verdighet. </a:t>
            </a:r>
            <a:endParaRPr lang="nb-NO" dirty="0">
              <a:cs typeface="Calibri"/>
            </a:endParaRPr>
          </a:p>
          <a:p>
            <a:endParaRPr lang="nb-NO" dirty="0"/>
          </a:p>
          <a:p>
            <a:r>
              <a:rPr lang="nb-NO" b="1" dirty="0"/>
              <a:t>Oppfølgingsspørsmål: </a:t>
            </a:r>
          </a:p>
          <a:p>
            <a:r>
              <a:rPr lang="nb-NO" dirty="0"/>
              <a:t>• Nevn retten til religionsfrihet. Var vekterne klar over religionen til kvinnen? </a:t>
            </a:r>
          </a:p>
          <a:p>
            <a:r>
              <a:rPr lang="nb-NO" dirty="0"/>
              <a:t>• Hva sier omstendighetene om hendelsen? Hvordan var tonen til vekterne? Kjente de ikke til regelverket i protokollen? Har stereotyper påvirket situasjonen? </a:t>
            </a:r>
          </a:p>
          <a:p>
            <a:r>
              <a:rPr lang="nb-NO" dirty="0"/>
              <a:t>• Spør gjerne om hvordan deltakerne hadde reagert hvis de så dette.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14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993350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Dette scenarioet skal bidra til refleksjon rundt egne verdier i en slik type situasjon. Presiser gjerne at det ikke er noen riktige eller gale svar her. </a:t>
            </a:r>
          </a:p>
          <a:p>
            <a:endParaRPr lang="nb-NO" dirty="0"/>
          </a:p>
          <a:p>
            <a:r>
              <a:rPr lang="nb-NO" b="1" dirty="0"/>
              <a:t>Oppfølgingsspørsmål: </a:t>
            </a:r>
          </a:p>
          <a:p>
            <a:r>
              <a:rPr lang="nb-NO" dirty="0"/>
              <a:t>• Spiller det noen rolle om det er en kvinne, ung gutt eller en pensjonist som spør? </a:t>
            </a:r>
          </a:p>
          <a:p>
            <a:r>
              <a:rPr lang="nb-NO" dirty="0"/>
              <a:t>• Har vi underliggende fordommer?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15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993665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Kortet har til hensikt å få elevene til å starte en samtale rundt norske verdier, samt kjente stereotyper. </a:t>
            </a:r>
          </a:p>
          <a:p>
            <a:endParaRPr lang="nb-NO" dirty="0"/>
          </a:p>
          <a:p>
            <a:r>
              <a:rPr lang="nb-NO" b="1" dirty="0"/>
              <a:t>Oppfølgingsspørsmål: </a:t>
            </a:r>
          </a:p>
          <a:p>
            <a:r>
              <a:rPr lang="nb-NO" dirty="0"/>
              <a:t>• Hva er egentlig typisk norsk? Knytt gjerne dette sitatet opp mot ytringsfriheten og til folks evne til å si ifra hvis de ser diskriminering. </a:t>
            </a:r>
          </a:p>
          <a:p>
            <a:r>
              <a:rPr lang="nb-NO" dirty="0"/>
              <a:t>• Hva legger du til grunn for å svare at sitatet er sant? </a:t>
            </a:r>
          </a:p>
          <a:p>
            <a:r>
              <a:rPr lang="nb-NO" dirty="0"/>
              <a:t>• Hvorfor mener du det er usant?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16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321521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Det er viktig å gi dette kortet fokus fordi sitatet tar for seg tre sentrale aspekter ved forebygging av rasisme. </a:t>
            </a:r>
          </a:p>
          <a:p>
            <a:endParaRPr lang="nb-NO" dirty="0"/>
          </a:p>
          <a:p>
            <a:r>
              <a:rPr lang="nb-NO" dirty="0"/>
              <a:t>Henvis gjerne til Kofi Annan og hans arbeid for antirasisme. </a:t>
            </a:r>
          </a:p>
          <a:p>
            <a:endParaRPr lang="nb-NO" dirty="0"/>
          </a:p>
          <a:p>
            <a:r>
              <a:rPr lang="nb-NO" dirty="0"/>
              <a:t>Sitatet er delt i tre aspekter: </a:t>
            </a:r>
          </a:p>
          <a:p>
            <a:pPr marL="228600" indent="-228600">
              <a:buAutoNum type="arabicPeriod"/>
            </a:pPr>
            <a:r>
              <a:rPr lang="nb-NO" dirty="0"/>
              <a:t>Uvitenhet med kunnskap </a:t>
            </a:r>
          </a:p>
          <a:p>
            <a:pPr marL="228600" indent="-228600">
              <a:buAutoNum type="arabicPeriod"/>
            </a:pPr>
            <a:r>
              <a:rPr lang="nb-NO" dirty="0"/>
              <a:t>Fordommer med toleranse</a:t>
            </a:r>
          </a:p>
          <a:p>
            <a:pPr marL="228600" indent="-228600">
              <a:buAutoNum type="arabicPeriod"/>
            </a:pPr>
            <a:r>
              <a:rPr lang="nb-NO" dirty="0"/>
              <a:t>Ekskluderte mennesker med generøsitet </a:t>
            </a:r>
          </a:p>
          <a:p>
            <a:pPr marL="228600" indent="-228600">
              <a:buAutoNum type="arabicPeriod"/>
            </a:pPr>
            <a:endParaRPr lang="nb-NO" dirty="0"/>
          </a:p>
          <a:p>
            <a:pPr marL="0" indent="0">
              <a:buNone/>
            </a:pPr>
            <a:r>
              <a:rPr lang="nb-NO" b="1" dirty="0"/>
              <a:t>Få elevene til å utdype hva de tenker om alle aspektene. </a:t>
            </a:r>
          </a:p>
          <a:p>
            <a:pPr marL="0" indent="0">
              <a:buNone/>
            </a:pPr>
            <a:endParaRPr lang="nb-NO" b="1" dirty="0"/>
          </a:p>
          <a:p>
            <a:pPr marL="0" indent="0">
              <a:buNone/>
            </a:pPr>
            <a:r>
              <a:rPr lang="nb-NO" dirty="0"/>
              <a:t>Forklar hvordan fordommer kan utvikles til mer alvorlige handlinger med denne skalaen</a:t>
            </a:r>
            <a:endParaRPr lang="nb-NO" b="1" dirty="0"/>
          </a:p>
          <a:p>
            <a:pPr marL="0" indent="0">
              <a:buNone/>
            </a:pPr>
            <a:endParaRPr lang="nb-NO" b="1" dirty="0"/>
          </a:p>
          <a:p>
            <a:pPr marL="0" indent="0">
              <a:buNone/>
            </a:pPr>
            <a:r>
              <a:rPr lang="nb-NO" dirty="0"/>
              <a:t>Fordommer </a:t>
            </a:r>
            <a:r>
              <a:rPr lang="nb-NO" dirty="0">
                <a:sym typeface="Wingdings" panose="05000000000000000000" pitchFamily="2" charset="2"/>
              </a:rPr>
              <a:t></a:t>
            </a:r>
            <a:r>
              <a:rPr lang="nb-NO" dirty="0"/>
              <a:t> Diskriminering </a:t>
            </a:r>
            <a:r>
              <a:rPr lang="nb-NO" dirty="0">
                <a:sym typeface="Wingdings" panose="05000000000000000000" pitchFamily="2" charset="2"/>
              </a:rPr>
              <a:t> </a:t>
            </a:r>
            <a:r>
              <a:rPr lang="nb-NO" dirty="0"/>
              <a:t>Rasisme </a:t>
            </a:r>
            <a:r>
              <a:rPr lang="nb-NO" dirty="0">
                <a:sym typeface="Wingdings" panose="05000000000000000000" pitchFamily="2" charset="2"/>
              </a:rPr>
              <a:t> </a:t>
            </a:r>
            <a:r>
              <a:rPr lang="nb-NO" dirty="0"/>
              <a:t>Hatkriminalitet </a:t>
            </a:r>
            <a:r>
              <a:rPr lang="nb-NO" dirty="0">
                <a:sym typeface="Wingdings" panose="05000000000000000000" pitchFamily="2" charset="2"/>
              </a:rPr>
              <a:t></a:t>
            </a:r>
            <a:r>
              <a:rPr lang="nb-NO" dirty="0"/>
              <a:t>Terrorisme </a:t>
            </a:r>
            <a:r>
              <a:rPr lang="nb-NO" dirty="0">
                <a:sym typeface="Wingdings" panose="05000000000000000000" pitchFamily="2" charset="2"/>
              </a:rPr>
              <a:t> </a:t>
            </a:r>
            <a:r>
              <a:rPr lang="nb-NO" dirty="0"/>
              <a:t>Folkemord</a:t>
            </a:r>
            <a:endParaRPr lang="nb-NO" b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17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235393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dirty="0"/>
              <a:t>Oppfølgingsspørsmål:</a:t>
            </a:r>
          </a:p>
          <a:p>
            <a:r>
              <a:rPr lang="nb-NO" dirty="0"/>
              <a:t>• Hvorfor tror dere kun to barn kom til bursdagen? </a:t>
            </a:r>
          </a:p>
          <a:p>
            <a:r>
              <a:rPr lang="nb-NO" dirty="0"/>
              <a:t>• Hvordan ville du følt det hvis det var deg? </a:t>
            </a:r>
          </a:p>
          <a:p>
            <a:r>
              <a:rPr lang="nb-NO" dirty="0"/>
              <a:t>• Hussain er voksen nå, tror dere det er annerledes for barn med minoritetsbakgrunn i dag?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18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033802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dirty="0"/>
              <a:t>Oppfølgingsspørsmål: </a:t>
            </a:r>
          </a:p>
          <a:p>
            <a:r>
              <a:rPr lang="nb-NO" dirty="0"/>
              <a:t>• Er dette en rasistisk eller diskriminerende handling? </a:t>
            </a:r>
          </a:p>
          <a:p>
            <a:r>
              <a:rPr lang="nb-NO" dirty="0"/>
              <a:t>• Hva ville du ha gjort hvis du fikk denne tilbakemeldingen på en oppgave? </a:t>
            </a:r>
          </a:p>
          <a:p>
            <a:r>
              <a:rPr lang="nb-NO" dirty="0"/>
              <a:t>• Hva legges til grunn for en slik tilbakemelding? (ref. stereotyper/ fordommer)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19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94282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nb-NO" sz="1200" dirty="0">
                <a:solidFill>
                  <a:srgbClr val="212529"/>
                </a:solidFill>
                <a:effectLst/>
                <a:latin typeface="Calibri"/>
                <a:ea typeface="Times New Roman" panose="02020603050405020304" pitchFamily="18" charset="0"/>
                <a:cs typeface="Calibri"/>
              </a:rPr>
              <a:t>Human Rights </a:t>
            </a:r>
            <a:r>
              <a:rPr lang="nb-NO" sz="1200" dirty="0" err="1">
                <a:solidFill>
                  <a:srgbClr val="212529"/>
                </a:solidFill>
                <a:effectLst/>
                <a:latin typeface="Calibri"/>
                <a:ea typeface="Times New Roman" panose="02020603050405020304" pitchFamily="18" charset="0"/>
                <a:cs typeface="Calibri"/>
              </a:rPr>
              <a:t>Dialogue</a:t>
            </a:r>
            <a:r>
              <a:rPr lang="nb-NO" sz="1200" dirty="0">
                <a:solidFill>
                  <a:srgbClr val="212529"/>
                </a:solidFill>
                <a:effectLst/>
                <a:latin typeface="Calibri"/>
                <a:ea typeface="Times New Roman" panose="02020603050405020304" pitchFamily="18" charset="0"/>
                <a:cs typeface="Calibri"/>
              </a:rPr>
              <a:t> er en aktivitet hvor en gruppe mennesker møtes og engasjerer seg i aktuelle menneskerettighetstemaer, i dette tilfellet rasisme og diskriminering. Amnesty mener rasisme og diskriminering er et underliggende problem i samfunnet vårt og jobber aktivt for å motarbeide dette. </a:t>
            </a:r>
            <a:r>
              <a:rPr lang="nb-NO" sz="1200" dirty="0">
                <a:effectLst/>
                <a:latin typeface="Calibri"/>
                <a:ea typeface="DengXian"/>
                <a:cs typeface="Calibri"/>
              </a:rPr>
              <a:t>Gjennom dialogen startes gode samtaler og engasjement rundt temaet som er ment å styrke selvinnsikt og refleksjon. Dialogverktøyet er ment for å </a:t>
            </a:r>
            <a:r>
              <a:rPr lang="nb-NO" dirty="0">
                <a:latin typeface="Calibri"/>
                <a:ea typeface="DengXian"/>
                <a:cs typeface="Calibri"/>
              </a:rPr>
              <a:t>lede til</a:t>
            </a:r>
            <a:r>
              <a:rPr lang="nb-NO" sz="1200" dirty="0">
                <a:effectLst/>
                <a:latin typeface="Calibri"/>
                <a:ea typeface="DengXian"/>
                <a:cs typeface="Calibri"/>
              </a:rPr>
              <a:t> flere spørsmål enn svar, og bistå til selvrefleksjon hos alle elevene</a:t>
            </a:r>
            <a:r>
              <a:rPr lang="nb-NO" dirty="0">
                <a:latin typeface="Calibri"/>
                <a:ea typeface="DengXian"/>
                <a:cs typeface="Calibri"/>
              </a:rPr>
              <a:t>.</a:t>
            </a:r>
            <a:endParaRPr lang="nb-NO" sz="12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Calibri" panose="020F0502020204030204" pitchFamily="34" charset="0"/>
            </a:endParaRPr>
          </a:p>
          <a:p>
            <a:pPr algn="just"/>
            <a:r>
              <a:rPr lang="nb-NO" sz="1200" i="1" dirty="0">
                <a:solidFill>
                  <a:srgbClr val="212529"/>
                </a:solidFill>
                <a:effectLst/>
                <a:latin typeface="Amnesty Trade Gothic" panose="020B05030403030200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nb-NO" sz="12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r>
              <a:rPr lang="nb-NO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Aktiviteten gjennomføres i fire deler. </a:t>
            </a:r>
          </a:p>
          <a:p>
            <a:r>
              <a:rPr lang="nb-NO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nb-NO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Introduksjon (kan f. eks. inkludere en </a:t>
            </a:r>
            <a:r>
              <a:rPr lang="nb-NO" sz="12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energizer</a:t>
            </a:r>
            <a:r>
              <a:rPr lang="nb-NO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dersom ønskelig).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nb-NO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En innføring i temaet for dialogen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nb-NO" sz="1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Dialog basert på den påstanden som har blitt valgt (enten «alle diskriminerer» eller «en verden uten rasisme er mulig»)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nb-NO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Oppsummering og refleksjoner etter masse diskusjoner </a:t>
            </a:r>
            <a:endParaRPr lang="nb-NO" dirty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241532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dirty="0"/>
              <a:t>Oppfølgingsspørsmål: </a:t>
            </a:r>
          </a:p>
          <a:p>
            <a:r>
              <a:rPr lang="nb-NO" dirty="0"/>
              <a:t>• Hva er dine første tanker knyttet til dette kortet? </a:t>
            </a:r>
          </a:p>
          <a:p>
            <a:r>
              <a:rPr lang="nb-NO" dirty="0"/>
              <a:t>• Har du kjennskap til jøders situasjon i Norge? </a:t>
            </a:r>
          </a:p>
          <a:p>
            <a:r>
              <a:rPr lang="nb-NO" dirty="0"/>
              <a:t>• Hva ville du ha gjort hvis du så dette skje?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20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811122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Oppfølgingsspørsmål: </a:t>
            </a:r>
          </a:p>
          <a:p>
            <a:r>
              <a:rPr lang="nb-NO" dirty="0"/>
              <a:t>• Har du hørt, sagt eller opplevd slike spørsmål? </a:t>
            </a:r>
          </a:p>
          <a:p>
            <a:r>
              <a:rPr lang="nb-NO" dirty="0"/>
              <a:t>• Hvorfor tror du folk stiller slike spørsmål? Av nysgjerrighet? </a:t>
            </a:r>
          </a:p>
          <a:p>
            <a:r>
              <a:rPr lang="nb-NO" dirty="0"/>
              <a:t>• Hvordan ville du reagert hvis du hørte spørsmål som dette?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21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115994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/>
              <a:t>La alle elevene reflektere over dette spørsmålet, og poengter viktigheten av å lytte hvis noen ønsker å dele sterke historier.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22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559459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Kortet er relativt selvforklarende, men poengter gjerne at det er mange måter å definere rasisme og diskriminering på. </a:t>
            </a:r>
          </a:p>
          <a:p>
            <a:r>
              <a:rPr lang="nb-NO"/>
              <a:t>Det eksisterer i mange former og omhandler ikke kun hudfarge. Oppfordre deltakerne til å komme med noen eksempler på utsatte minoriteter i Norge. </a:t>
            </a:r>
            <a:endParaRPr lang="nb-NO">
              <a:cs typeface="Calibri"/>
            </a:endParaRPr>
          </a:p>
          <a:p>
            <a:r>
              <a:rPr lang="nb-NO" dirty="0"/>
              <a:t>Du kan supplere med eksempler om nødvendig.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23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727529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Kort 15 og 16 skal forklare forskjellen mellom rasisme og diskriminering. Poengter gjerne at diskriminering kan relateres til forskjellsbehandling basert på ulike grunnlag.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24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678633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Oppfølgingsspørsmål: </a:t>
            </a:r>
          </a:p>
          <a:p>
            <a:r>
              <a:rPr lang="nb-NO" dirty="0"/>
              <a:t>• Det kan være lettere å ansette innvandrere fra EU-land grunnet EØS-samarbeidet. Hvorfor det? </a:t>
            </a:r>
          </a:p>
          <a:p>
            <a:r>
              <a:rPr lang="nb-NO" dirty="0"/>
              <a:t>• Har etternavnet til søkeren en påvirkning på om han/hun får intervju? </a:t>
            </a:r>
          </a:p>
          <a:p>
            <a:r>
              <a:rPr lang="nb-NO" dirty="0"/>
              <a:t>• Hvorfor er det slik? (ref. stereotyper/fordommer)</a:t>
            </a:r>
            <a:endParaRPr lang="nb-NO" dirty="0">
              <a:cs typeface="Calibri"/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25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858660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«Visste du...»- kortet viser til den første systematiske rasistiske loven i Norge (etter frigjøringen i 1814). </a:t>
            </a:r>
          </a:p>
          <a:p>
            <a:endParaRPr lang="nb-NO" dirty="0"/>
          </a:p>
          <a:p>
            <a:r>
              <a:rPr lang="nb-NO" b="1" dirty="0"/>
              <a:t>Oppfølgingsspørsmål: </a:t>
            </a:r>
          </a:p>
          <a:p>
            <a:r>
              <a:rPr lang="nb-NO" dirty="0"/>
              <a:t>• Hva lå til grunn for en slik lov? </a:t>
            </a:r>
          </a:p>
          <a:p>
            <a:r>
              <a:rPr lang="nb-NO" dirty="0"/>
              <a:t>• Tror du jødenes rettigheter er bedre i Norge i dag? </a:t>
            </a:r>
            <a:endParaRPr lang="nb-NO" dirty="0">
              <a:cs typeface="Calibri"/>
            </a:endParaRPr>
          </a:p>
          <a:p>
            <a:r>
              <a:rPr lang="nb-NO" dirty="0"/>
              <a:t>• Er det andre minoriteter som opplever rasisme i dag?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26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6603255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dirty="0"/>
              <a:t>Oppfølgingsspørsmål: </a:t>
            </a:r>
          </a:p>
          <a:p>
            <a:r>
              <a:rPr lang="nb-NO" dirty="0"/>
              <a:t>• Den norske grunnloven har en paragraf som beskytter mennesker mot diskriminering og forskjellsbehandling. Hvordan tror dere dette blir håndhevet i praksis? </a:t>
            </a:r>
          </a:p>
          <a:p>
            <a:r>
              <a:rPr lang="nb-NO" dirty="0"/>
              <a:t>• Kan dere nevne noen eksempler hvor indirekte og direkte diskriminering ikke blir håndhevet? </a:t>
            </a:r>
          </a:p>
          <a:p>
            <a:r>
              <a:rPr lang="nb-NO" dirty="0"/>
              <a:t>• Hva skal til for å få bedre rettspraksis?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27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880540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dirty="0"/>
              <a:t>Oppfølgingsspørsmål: </a:t>
            </a:r>
          </a:p>
          <a:p>
            <a:r>
              <a:rPr lang="nb-NO" dirty="0"/>
              <a:t>• Har dere lignende eksempler på slike dilemmaer? </a:t>
            </a:r>
          </a:p>
          <a:p>
            <a:r>
              <a:rPr lang="nb-NO" dirty="0"/>
              <a:t>• Kan kvoteringseksemplet bli sett fra flere ståsteder? </a:t>
            </a:r>
          </a:p>
          <a:p>
            <a:r>
              <a:rPr lang="nb-NO" dirty="0"/>
              <a:t>• Hva tenker du er best praksis?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28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770023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dirty="0"/>
              <a:t>Oppfølgingsspørsmål: </a:t>
            </a:r>
          </a:p>
          <a:p>
            <a:r>
              <a:rPr lang="nb-NO" dirty="0"/>
              <a:t>• Tenker du statistikken stemmer med din oppfatning? </a:t>
            </a:r>
          </a:p>
          <a:p>
            <a:r>
              <a:rPr lang="nb-NO" dirty="0"/>
              <a:t>• Kunne du ha tenkt deg å ha rom som nabo? </a:t>
            </a:r>
          </a:p>
          <a:p>
            <a:r>
              <a:rPr lang="nb-NO" dirty="0"/>
              <a:t>• Hvordan kan vi endre statistikken?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29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511140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fontAlgn="base">
              <a:buFont typeface="Arial" panose="020B0604020202020204" pitchFamily="34" charset="0"/>
              <a:buNone/>
            </a:pPr>
            <a:r>
              <a:rPr lang="nb-NO" sz="1200" b="0" i="0" noProof="0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Forslag til </a:t>
            </a:r>
            <a:r>
              <a:rPr lang="nb-NO" sz="1200" b="0" i="0" noProof="0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energizers</a:t>
            </a:r>
            <a:r>
              <a:rPr lang="nb-NO" sz="1200" b="0" i="0" noProof="0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dersom ønskelig. Hvis ikke kan sliden plasseres bakerst i presentasjonen.</a:t>
            </a:r>
          </a:p>
          <a:p>
            <a:pPr algn="l" rtl="0" fontAlgn="base">
              <a:buFont typeface="Arial" panose="020B0604020202020204" pitchFamily="34" charset="0"/>
              <a:buNone/>
            </a:pPr>
            <a:endParaRPr lang="nb-NO" sz="1200" b="0" i="0" noProof="0" dirty="0">
              <a:solidFill>
                <a:srgbClr val="FF0000"/>
              </a:solidFill>
              <a:effectLst/>
              <a:latin typeface="Calibri" panose="020F0502020204030204" pitchFamily="34" charset="0"/>
            </a:endParaRPr>
          </a:p>
          <a:p>
            <a:pPr algn="l" rtl="0" fontAlgn="base">
              <a:buFont typeface="Arial" panose="020B0604020202020204" pitchFamily="34" charset="0"/>
              <a:buNone/>
            </a:pPr>
            <a:r>
              <a:rPr lang="nb-NO" sz="1200" b="1" i="0" noProof="0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Se deg rundt  </a:t>
            </a:r>
            <a:endParaRPr lang="nb-NO" sz="1200" b="1" i="0" noProof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 fontAlgn="base"/>
            <a:r>
              <a:rPr lang="nb-NO" sz="1200" b="0" i="0" noProof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Læreren instruerer om at man nå skal ha en lek, der hovedpoenget er å følge tempoet og «befalingene» </a:t>
            </a:r>
            <a:endParaRPr lang="nb-NO" b="0" i="0" noProof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fontAlgn="base"/>
            <a:r>
              <a:rPr lang="nb-NO" sz="1200" b="0" i="0" noProof="0" dirty="0">
                <a:solidFill>
                  <a:srgbClr val="000000"/>
                </a:solidFill>
                <a:effectLst/>
                <a:latin typeface="Calibri"/>
                <a:cs typeface="Calibri"/>
              </a:rPr>
              <a:t>Se opp </a:t>
            </a:r>
            <a:r>
              <a:rPr lang="nb-NO" noProof="0" dirty="0">
                <a:solidFill>
                  <a:srgbClr val="000000"/>
                </a:solidFill>
                <a:latin typeface="Calibri"/>
                <a:cs typeface="Calibri"/>
              </a:rPr>
              <a:t>– </a:t>
            </a:r>
            <a:r>
              <a:rPr lang="nb-NO" sz="1200" b="0" i="0" noProof="0" dirty="0">
                <a:solidFill>
                  <a:srgbClr val="000000"/>
                </a:solidFill>
                <a:effectLst/>
                <a:latin typeface="Calibri"/>
                <a:cs typeface="Calibri"/>
              </a:rPr>
              <a:t>ned</a:t>
            </a:r>
            <a:r>
              <a:rPr lang="nb-NO" noProof="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nb-NO" sz="1200" b="0" i="0" noProof="0" dirty="0">
                <a:solidFill>
                  <a:srgbClr val="000000"/>
                </a:solidFill>
                <a:effectLst/>
                <a:latin typeface="Calibri"/>
                <a:cs typeface="Calibri"/>
              </a:rPr>
              <a:t>– venstre – høyre.  </a:t>
            </a:r>
            <a:endParaRPr lang="nb-NO" noProof="0" dirty="0">
              <a:cs typeface="Calibri"/>
            </a:endParaRPr>
          </a:p>
          <a:p>
            <a:pPr algn="l" rtl="0" fontAlgn="base"/>
            <a:r>
              <a:rPr lang="nb-NO" sz="1200" b="0" i="0" noProof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Etterhvert som latteren sitter løst, øker man nå tempoet. Dersom dette går bra, endrer  </a:t>
            </a:r>
            <a:endParaRPr lang="nb-NO" b="0" i="0" noProof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 fontAlgn="base"/>
            <a:r>
              <a:rPr lang="nb-NO" sz="1200" b="0" i="0" noProof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man betydningen av ordene. Opp = ned. Ned= opp. Høyre = venstre. Venstre = høyre. </a:t>
            </a:r>
            <a:endParaRPr lang="nb-NO" b="0" i="0" noProof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 fontAlgn="base"/>
            <a:r>
              <a:rPr lang="nb-NO" sz="1200" b="0" i="0" noProof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nb-NO" b="0" i="0" noProof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 fontAlgn="base">
              <a:buFont typeface="Arial" panose="020B0604020202020204" pitchFamily="34" charset="0"/>
              <a:buNone/>
            </a:pPr>
            <a:r>
              <a:rPr lang="nb-NO" sz="1200" b="1" i="0" noProof="0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«Story </a:t>
            </a:r>
            <a:r>
              <a:rPr lang="nb-NO" sz="1200" b="1" i="0" noProof="0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around</a:t>
            </a:r>
            <a:r>
              <a:rPr lang="nb-NO" sz="1200" b="1" i="0" noProof="0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nb-NO" sz="1200" b="1" i="0" noProof="0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the</a:t>
            </a:r>
            <a:r>
              <a:rPr lang="nb-NO" sz="1200" b="1" i="0" noProof="0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nb-NO" sz="1200" b="1" i="0" noProof="0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circle</a:t>
            </a:r>
            <a:r>
              <a:rPr lang="nb-NO" sz="1200" b="1" i="0" noProof="0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» </a:t>
            </a:r>
            <a:endParaRPr lang="nb-NO" sz="1200" b="1" i="0" noProof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 fontAlgn="base"/>
            <a:r>
              <a:rPr lang="nb-NO" sz="1200" b="0" i="0" noProof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Læreren bestemmer tema, og man skal nå lage en historie ut av det. Alle skal komme opp med en setning, som bygger på det personen før har sagt. </a:t>
            </a:r>
          </a:p>
          <a:p>
            <a:pPr algn="l" rtl="0" fontAlgn="base"/>
            <a:endParaRPr lang="nb-NO" sz="1200" b="0" i="0" noProof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/>
            </a:endParaRPr>
          </a:p>
          <a:p>
            <a:pPr algn="l" rtl="0" fontAlgn="base"/>
            <a:r>
              <a:rPr lang="nb-NO" sz="1200" b="1" i="0" noProof="0" dirty="0">
                <a:solidFill>
                  <a:srgbClr val="FF0000"/>
                </a:solidFill>
                <a:effectLst/>
                <a:latin typeface="Calibri"/>
                <a:cs typeface="Calibri"/>
              </a:rPr>
              <a:t>«Touch </a:t>
            </a:r>
            <a:r>
              <a:rPr lang="nb-NO" sz="1200" b="1" i="0" noProof="0" dirty="0" err="1">
                <a:solidFill>
                  <a:srgbClr val="FF0000"/>
                </a:solidFill>
                <a:effectLst/>
                <a:latin typeface="Calibri"/>
                <a:cs typeface="Calibri"/>
              </a:rPr>
              <a:t>blue</a:t>
            </a:r>
            <a:r>
              <a:rPr lang="nb-NO" sz="1200" b="1" i="0" noProof="0" dirty="0">
                <a:solidFill>
                  <a:srgbClr val="FF0000"/>
                </a:solidFill>
                <a:effectLst/>
                <a:latin typeface="Calibri"/>
                <a:cs typeface="Calibri"/>
              </a:rPr>
              <a:t>» </a:t>
            </a:r>
            <a:endParaRPr lang="nb-NO" sz="1200" b="1" i="0" noProof="0" dirty="0">
              <a:solidFill>
                <a:srgbClr val="000000"/>
              </a:solidFill>
              <a:effectLst/>
              <a:latin typeface="Calibri"/>
              <a:cs typeface="Calibri"/>
            </a:endParaRPr>
          </a:p>
          <a:p>
            <a:pPr algn="l" rtl="0" fontAlgn="base"/>
            <a:r>
              <a:rPr lang="nb-NO" sz="1200" b="0" i="0" noProof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Læreren sier «finn noe blått». Man får 10 sek på å hente det og komme tilbake til møtet. Neste «finn noe rødt»..  </a:t>
            </a:r>
            <a:endParaRPr lang="nb-NO" b="0" i="0" noProof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 fontAlgn="base"/>
            <a:r>
              <a:rPr lang="nb-NO" sz="1200" b="0" i="0" noProof="0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  </a:t>
            </a:r>
            <a:endParaRPr lang="nb-NO" b="0" i="0" noProof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b-NO" sz="1200" b="1" i="0" noProof="0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Ville du heller… </a:t>
            </a:r>
            <a:endParaRPr lang="nb-NO" sz="1200" b="1" i="0" noProof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 fontAlgn="base"/>
            <a:r>
              <a:rPr lang="nb-NO" sz="1200" b="0" i="0" noProof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nb-NO" b="0" i="0" noProof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 fontAlgn="base"/>
            <a:r>
              <a:rPr lang="nb-NO" sz="1200" b="0" i="0" noProof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Læreren skisserer to ting. F. eks. «Ville du heller bestemt været hver dag, eller bodd en plass der det alltid var sol..» «Ville du heller ….» </a:t>
            </a:r>
            <a:endParaRPr lang="nb-NO" b="0" i="0" noProof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 fontAlgn="base"/>
            <a:r>
              <a:rPr lang="nb-NO" sz="1200" b="0" i="0" noProof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Elevene holder opp 1 finger om de mener førstnevnte, og 2 fingre til det andre forslaget. </a:t>
            </a:r>
            <a:endParaRPr lang="nb-NO" b="0" i="0" noProof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 fontAlgn="base"/>
            <a:r>
              <a:rPr lang="nb-NO" sz="1200" b="1" i="0" noProof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nb-NO" b="1" i="0" noProof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b-NO" sz="1200" b="1" i="0" noProof="0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Kast ballen </a:t>
            </a:r>
            <a:endParaRPr lang="nb-NO" sz="1200" b="1" i="0" noProof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 fontAlgn="base"/>
            <a:r>
              <a:rPr lang="nb-NO" sz="1200" b="0" i="0" noProof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Lærer «kaster ballen» til en elev ved å si navnet deres. Eleven «tar i mot ballen» og sier det første ordet hen tenker på. Videre «kaster» eleven ballen til en ny person, ved å si navnet på personen. Denne personen må «ta i mot» ballen og si det første ordet hen tenker på. NB: viktig å passe på at alle får svare. </a:t>
            </a:r>
            <a:endParaRPr lang="nb-NO" b="0" i="0" noProof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7523762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dirty="0"/>
              <a:t>Henvis gjerne til flere eksempler på hverdagsrasisme mot samer: </a:t>
            </a:r>
          </a:p>
          <a:p>
            <a:endParaRPr lang="nb-NO" dirty="0"/>
          </a:p>
          <a:p>
            <a:r>
              <a:rPr lang="nb-NO" dirty="0"/>
              <a:t>• Når aviser omtaler samiske spørsmål må de skru av kommentarfeltet for å unngå hets mot samiske profiler. </a:t>
            </a:r>
          </a:p>
          <a:p>
            <a:r>
              <a:rPr lang="nb-NO" dirty="0"/>
              <a:t>• «Jævla same» er et mye brukt skjellsord på skoler.</a:t>
            </a:r>
          </a:p>
          <a:p>
            <a:endParaRPr lang="nb-NO" dirty="0"/>
          </a:p>
          <a:p>
            <a:r>
              <a:rPr lang="nb-NO" b="1" dirty="0"/>
              <a:t> Oppfølgingsspørsmål: </a:t>
            </a:r>
          </a:p>
          <a:p>
            <a:r>
              <a:rPr lang="nb-NO" dirty="0"/>
              <a:t>• Hvorfor er det fordommer mot samer? </a:t>
            </a:r>
          </a:p>
          <a:p>
            <a:r>
              <a:rPr lang="nb-NO" dirty="0"/>
              <a:t>• Hvordan kan vi endre fordommer mot samer?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30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9949520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Nevn at dette prinsippet samsvarer med Art 2. i Verdenserklæringen for menneskerettigheter </a:t>
            </a:r>
          </a:p>
          <a:p>
            <a:endParaRPr lang="nb-NO" dirty="0"/>
          </a:p>
          <a:p>
            <a:r>
              <a:rPr lang="nb-NO" b="1" dirty="0"/>
              <a:t>ART 2. MENNESKERETTIGHETENE GJELDER FOR ALLE </a:t>
            </a:r>
          </a:p>
          <a:p>
            <a:r>
              <a:rPr lang="nb-NO" dirty="0"/>
              <a:t>Ingen må bli diskriminert på grunn av sin alder, religion, kjønn, etnisitet, livssituasjon eller andre forhold.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31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2149111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Eksempel: I 2016 ønsket Frankrike å innføre forbud mot Burkini (heldekkende badedrakt).</a:t>
            </a:r>
          </a:p>
          <a:p>
            <a:r>
              <a:rPr lang="nb-NO" dirty="0"/>
              <a:t> Amnesty mente at dette var et angrep på kvinners ytrings- og religionsfrihet. Etter mye kritikk fra Amnesty og andre aktører valgte høyesterett i Frankrike å oppheve forbudet.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32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09818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Les spørsmålet høyt. Gi elevene tid til å reflektere over spørsmålet og la alle elevene svare i plenum. </a:t>
            </a:r>
          </a:p>
          <a:p>
            <a:r>
              <a:rPr lang="nb-NO" dirty="0"/>
              <a:t>Dette kortet skal oppsummere dialogen og er avgjørende for å nå målet med aktiviteten. </a:t>
            </a:r>
            <a:r>
              <a:rPr lang="nb-NO" b="1" dirty="0"/>
              <a:t>Kortet skal derfor presenteres sist. 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33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6358790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b="1" dirty="0"/>
          </a:p>
          <a:p>
            <a:r>
              <a:rPr lang="nb-NO" b="1" dirty="0"/>
              <a:t>Elevene eller gruppene vil dele sine oppsummerende refleksjoner i plenum </a:t>
            </a:r>
            <a:endParaRPr lang="nb-NO" b="1" dirty="0">
              <a:cs typeface="Calibri"/>
            </a:endParaRPr>
          </a:p>
          <a:p>
            <a:endParaRPr lang="nb-NO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</a:pPr>
            <a:r>
              <a:rPr lang="nb-NO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Oppsummering – vis spørsmålene gruppene skal svare på. Etter at de har fått tid til å svare på spørsmålene, gjennomgå svarene i plenum.</a:t>
            </a:r>
          </a:p>
          <a:p>
            <a:r>
              <a:rPr lang="nb-NO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Har du valgt en av de alternative metodene som presenteres nedenfor kan oppsummeringen tilpasses den øvelsen du har valgt. I stedet for å svare på spørsmålene kan gruppene da eventuelt ha en presentasjon av tankekart eller presentere de argumentene de har notert underveis.  </a:t>
            </a:r>
          </a:p>
          <a:p>
            <a:endParaRPr lang="nb-NO" b="1" dirty="0"/>
          </a:p>
          <a:p>
            <a:r>
              <a:rPr lang="nb-NO" b="1" u="sng" dirty="0"/>
              <a:t>Still gjerne oppfølgingsspørsmål: </a:t>
            </a:r>
          </a:p>
          <a:p>
            <a:r>
              <a:rPr lang="nb-NO" dirty="0"/>
              <a:t>Hva gjorde mest inntrykk under øvelsen?</a:t>
            </a:r>
          </a:p>
          <a:p>
            <a:r>
              <a:rPr lang="nb-NO" dirty="0"/>
              <a:t>Er du mer klar over egne meninger og verdier nå?</a:t>
            </a:r>
          </a:p>
          <a:p>
            <a:r>
              <a:rPr lang="nb-NO" dirty="0"/>
              <a:t>Hva er det viktigste du tar med deg videre fra denne øvelsen?</a:t>
            </a:r>
          </a:p>
          <a:p>
            <a:r>
              <a:rPr lang="nb-NO" dirty="0"/>
              <a:t>Hva kan du og jeg selv gjøre for å motvirke rasisme og diskriminering?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34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0915308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Les høyt og ta svarene i plenum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35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9280767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Vis den påstanden du har valgt i begynnelsen av aktiviteten igjen. </a:t>
            </a:r>
            <a:endParaRPr lang="nb-NO" dirty="0"/>
          </a:p>
          <a:p>
            <a:endParaRPr lang="nb-NO" dirty="0"/>
          </a:p>
          <a:p>
            <a:r>
              <a:rPr lang="nb-NO"/>
              <a:t>Les høyt og spør igjen om elevene er enig/ uenig. </a:t>
            </a:r>
            <a:endParaRPr lang="nb-NO">
              <a:cs typeface="Calibri"/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36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9998375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Vis den påstanden du har valgt i begynnelsen av aktiviteten igjen. </a:t>
            </a:r>
            <a:endParaRPr lang="nb-NO" dirty="0"/>
          </a:p>
          <a:p>
            <a:endParaRPr lang="nb-NO" dirty="0"/>
          </a:p>
          <a:p>
            <a:r>
              <a:rPr lang="nb-NO"/>
              <a:t>Les høyt og spør igjen om elevene er enig/ uenig. </a:t>
            </a:r>
            <a:endParaRPr lang="nb-NO">
              <a:cs typeface="Calibri"/>
            </a:endParaRP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37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5133893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Avrunding: </a:t>
            </a:r>
          </a:p>
          <a:p>
            <a:endParaRPr lang="nb-NO" dirty="0"/>
          </a:p>
          <a:p>
            <a:r>
              <a:rPr lang="nb-NO" dirty="0"/>
              <a:t>Mange elever vil sitte igjen med mye tanker så det er viktig å avrunde aktiviteten med å vise til faktiske tiltak Amnesty gjør for antirasisme. </a:t>
            </a:r>
          </a:p>
          <a:p>
            <a:endParaRPr lang="nb-NO" dirty="0"/>
          </a:p>
          <a:p>
            <a:r>
              <a:rPr lang="nb-NO" dirty="0"/>
              <a:t>Hvordan tolker elevene sitatet? Fremhev delen om </a:t>
            </a:r>
            <a:r>
              <a:rPr lang="nb-NO" b="1" dirty="0"/>
              <a:t>‘</a:t>
            </a:r>
            <a:r>
              <a:rPr lang="nb-NO" sz="1200" b="1" i="1" dirty="0">
                <a:latin typeface="Arial"/>
                <a:cs typeface="Arial"/>
              </a:rPr>
              <a:t>å ta urettferdighet personlig‘. </a:t>
            </a:r>
            <a:r>
              <a:rPr lang="nb-NO" sz="1200" b="0" i="0" dirty="0">
                <a:latin typeface="Arial"/>
                <a:cs typeface="Arial"/>
              </a:rPr>
              <a:t>Det at Amnesty tar urett personlig skiller organisasjonen fra andre aktører. Avrund temaet og selg inn viktigheten av å fortsette kampen mot rasisme.</a:t>
            </a:r>
          </a:p>
          <a:p>
            <a:endParaRPr lang="nb-NO" sz="1200" b="1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b-NO" sz="1200" b="1" i="0" dirty="0">
                <a:latin typeface="Arial" panose="020B0604020202020204" pitchFamily="34" charset="0"/>
                <a:cs typeface="Arial" panose="020B0604020202020204" pitchFamily="34" charset="0"/>
              </a:rPr>
              <a:t>Amnesty jobber med å: </a:t>
            </a:r>
          </a:p>
          <a:p>
            <a:pPr marL="171450" indent="-171450">
              <a:buFontTx/>
              <a:buChar char="-"/>
            </a:pPr>
            <a:r>
              <a:rPr lang="nb-NO" sz="1200" b="0" i="0" dirty="0">
                <a:latin typeface="Arial" panose="020B0604020202020204" pitchFamily="34" charset="0"/>
                <a:cs typeface="Arial" panose="020B0604020202020204" pitchFamily="34" charset="0"/>
              </a:rPr>
              <a:t>Legge press på stater (eksempel USA om politivold) når de bryter menneskerettighetene </a:t>
            </a:r>
          </a:p>
          <a:p>
            <a:pPr marL="171450" indent="-171450">
              <a:buFontTx/>
              <a:buChar char="-"/>
            </a:pPr>
            <a:r>
              <a:rPr lang="nb-NO" sz="1200" b="0" i="0" dirty="0">
                <a:latin typeface="Arial" panose="020B0604020202020204" pitchFamily="34" charset="0"/>
                <a:cs typeface="Arial" panose="020B0604020202020204" pitchFamily="34" charset="0"/>
              </a:rPr>
              <a:t>Aksjonere for enkeltindivider og samvittighetsfanger som har blitt krenket av staten. </a:t>
            </a:r>
          </a:p>
          <a:p>
            <a:pPr marL="171450" indent="-171450">
              <a:buFontTx/>
              <a:buChar char="-"/>
            </a:pPr>
            <a:r>
              <a:rPr lang="nb-NO" sz="1200" b="0" i="0" dirty="0">
                <a:latin typeface="Arial" panose="020B0604020202020204" pitchFamily="34" charset="0"/>
                <a:cs typeface="Arial" panose="020B0604020202020204" pitchFamily="34" charset="0"/>
              </a:rPr>
              <a:t>Demonstrere, aksjonere, og samle inn signaturer for å kreve systematisk varig endring.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38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4831189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Engasjer deg lokalt her: </a:t>
            </a:r>
            <a:r>
              <a:rPr lang="nb-NO" sz="12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https://amnesty.no/engasjer-deg</a:t>
            </a: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nb-NO" sz="1200" u="none" strike="noStrike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nb-NO" sz="1200" b="1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For økt kompetanse i temaet – se forslag under: </a:t>
            </a:r>
          </a:p>
          <a:p>
            <a:r>
              <a:rPr lang="nb-NO" sz="1200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nb-NO" sz="1200" u="sng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Filmer </a:t>
            </a: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Unknown (1989) Do the right thing </a:t>
            </a: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sz="12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4"/>
              </a:rPr>
              <a:t>https://www.imdb.com/title/tt0097216/</a:t>
            </a: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/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Netflix (2019) ‘When they see us’ </a:t>
            </a: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sz="12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5"/>
              </a:rPr>
              <a:t>https://www.imdb.com/title/tt7137906/?ref_=nv_sr_srsg_0</a:t>
            </a: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200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u="sng" dirty="0" err="1">
                <a:latin typeface="Calibri"/>
                <a:ea typeface="Calibri" panose="020F0502020204030204" pitchFamily="34" charset="0"/>
                <a:cs typeface="Calibri"/>
              </a:rPr>
              <a:t>Artikler</a:t>
            </a:r>
            <a:r>
              <a:rPr lang="en-US" u="sng" dirty="0">
                <a:latin typeface="Calibri"/>
                <a:ea typeface="Calibri" panose="020F0502020204030204" pitchFamily="34" charset="0"/>
                <a:cs typeface="Calibri"/>
              </a:rPr>
              <a:t> </a:t>
            </a: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200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Amnesty (2020) </a:t>
            </a:r>
            <a:r>
              <a:rPr lang="en-US" sz="12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6"/>
              </a:rPr>
              <a:t>‘Deadly force and police brutality’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Amnesty (2014): </a:t>
            </a:r>
            <a:r>
              <a:rPr lang="en-US" sz="12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" action="ppaction://noaction"/>
              </a:rPr>
              <a:t>ON THE STREETS OF AMERICA: HUMAN RIGHTS ABUSES IN FERGUSON (2014)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Amnesty (2015) ‘</a:t>
            </a:r>
            <a:r>
              <a:rPr lang="en-US" sz="12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7"/>
              </a:rPr>
              <a:t>DEADLY FORCE POLICE USE OF LETHAL FORCE IN THE UNITED STATES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’ </a:t>
            </a: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nb-NO" sz="1200" dirty="0" err="1">
                <a:effectLst/>
                <a:latin typeface="Calibri"/>
                <a:ea typeface="Calibri" panose="020F0502020204030204" pitchFamily="34" charset="0"/>
                <a:cs typeface="Calibri"/>
              </a:rPr>
              <a:t>Fafo</a:t>
            </a:r>
            <a:r>
              <a:rPr lang="nb-NO" sz="1200" dirty="0">
                <a:effectLst/>
                <a:latin typeface="Calibri"/>
                <a:ea typeface="Calibri" panose="020F0502020204030204" pitchFamily="34" charset="0"/>
                <a:cs typeface="Calibri"/>
              </a:rPr>
              <a:t> (2019) </a:t>
            </a:r>
            <a:r>
              <a:rPr lang="nb-NO" sz="1200" u="sng" dirty="0">
                <a:solidFill>
                  <a:srgbClr val="0563C1"/>
                </a:solidFill>
                <a:effectLst/>
                <a:latin typeface="Calibri"/>
                <a:ea typeface="Calibri" panose="020F0502020204030204" pitchFamily="34" charset="0"/>
                <a:cs typeface="Calibri"/>
                <a:hlinkClick r:id="rId8"/>
              </a:rPr>
              <a:t>Holdninger til diskriminering, likestilling og hatprat i Norge</a:t>
            </a:r>
            <a:r>
              <a:rPr lang="nb-NO" dirty="0">
                <a:latin typeface="Calibri"/>
                <a:ea typeface="Calibri" panose="020F0502020204030204" pitchFamily="34" charset="0"/>
                <a:cs typeface="Calibri"/>
              </a:rPr>
              <a:t> </a:t>
            </a:r>
          </a:p>
          <a:p>
            <a:r>
              <a:rPr lang="nb-NO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r>
              <a:rPr lang="nb-NO" sz="1200" dirty="0" err="1">
                <a:effectLst/>
                <a:latin typeface="Calibri"/>
                <a:ea typeface="Calibri" panose="020F0502020204030204" pitchFamily="34" charset="0"/>
                <a:cs typeface="Calibri"/>
              </a:rPr>
              <a:t>Minotenk</a:t>
            </a:r>
            <a:r>
              <a:rPr lang="nb-NO" sz="1200" dirty="0">
                <a:effectLst/>
                <a:latin typeface="Calibri"/>
                <a:ea typeface="Calibri" panose="020F0502020204030204" pitchFamily="34" charset="0"/>
                <a:cs typeface="Calibri"/>
              </a:rPr>
              <a:t> (2018) </a:t>
            </a:r>
            <a:r>
              <a:rPr lang="nb-NO" sz="1200" u="sng" dirty="0">
                <a:solidFill>
                  <a:srgbClr val="0563C1"/>
                </a:solidFill>
                <a:effectLst/>
                <a:latin typeface="Calibri"/>
                <a:ea typeface="Calibri" panose="020F0502020204030204" pitchFamily="34" charset="0"/>
                <a:cs typeface="Calibri"/>
                <a:hlinkClick r:id="rId9"/>
              </a:rPr>
              <a:t>‘Muslimfiendtlige holdninger i Norge’</a:t>
            </a:r>
            <a:r>
              <a:rPr lang="nb-NO" dirty="0">
                <a:latin typeface="Calibri"/>
                <a:ea typeface="Calibri" panose="020F0502020204030204" pitchFamily="34" charset="0"/>
                <a:cs typeface="Calibri"/>
              </a:rPr>
              <a:t> </a:t>
            </a:r>
          </a:p>
          <a:p>
            <a:r>
              <a:rPr lang="nb-NO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nb-NO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r>
              <a:rPr lang="nb-NO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r>
              <a:rPr lang="nb-NO" sz="1200" u="sng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Video/ klipp </a:t>
            </a: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200" dirty="0">
                <a:effectLst/>
                <a:latin typeface="Calibri"/>
                <a:ea typeface="Calibri" panose="020F0502020204030204" pitchFamily="34" charset="0"/>
                <a:cs typeface="Calibri"/>
              </a:rPr>
              <a:t>David </a:t>
            </a:r>
            <a:r>
              <a:rPr lang="en-US" sz="1200" dirty="0" err="1">
                <a:effectLst/>
                <a:latin typeface="Calibri"/>
                <a:ea typeface="Calibri" panose="020F0502020204030204" pitchFamily="34" charset="0"/>
                <a:cs typeface="Calibri"/>
              </a:rPr>
              <a:t>Ikard</a:t>
            </a:r>
            <a:r>
              <a:rPr lang="en-US" sz="1200" dirty="0">
                <a:effectLst/>
                <a:latin typeface="Calibri"/>
                <a:ea typeface="Calibri" panose="020F0502020204030204" pitchFamily="34" charset="0"/>
                <a:cs typeface="Calibri"/>
              </a:rPr>
              <a:t> (2018) </a:t>
            </a:r>
            <a:r>
              <a:rPr lang="en-US" sz="1200" u="sng" dirty="0">
                <a:solidFill>
                  <a:srgbClr val="0563C1"/>
                </a:solidFill>
                <a:effectLst/>
                <a:latin typeface="Calibri"/>
                <a:ea typeface="Calibri" panose="020F0502020204030204" pitchFamily="34" charset="0"/>
                <a:cs typeface="Calibri"/>
                <a:hlinkClick r:id="rId10"/>
              </a:rPr>
              <a:t>‘The real story of Rosa Parks and why we need to confront myths about black history.</a:t>
            </a:r>
            <a:r>
              <a:rPr lang="en-US" dirty="0">
                <a:latin typeface="Calibri"/>
                <a:ea typeface="Calibri" panose="020F0502020204030204" pitchFamily="34" charset="0"/>
                <a:cs typeface="Calibri"/>
              </a:rPr>
              <a:t> </a:t>
            </a: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Amnesty Poland (2016) ‘Look beyond borders: 4 minute experiment’. </a:t>
            </a: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2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11"/>
              </a:rPr>
              <a:t>https://www.youtube.com/watch?v=iqGWFSE6bmU</a:t>
            </a: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200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200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200" u="sng" dirty="0" err="1">
                <a:effectLst/>
                <a:latin typeface="Calibri"/>
                <a:ea typeface="Calibri" panose="020F0502020204030204" pitchFamily="34" charset="0"/>
                <a:cs typeface="Calibri"/>
              </a:rPr>
              <a:t>Bøker</a:t>
            </a:r>
            <a:endParaRPr lang="nb-NO" sz="1200" dirty="0">
              <a:effectLst/>
              <a:latin typeface="Calibri"/>
              <a:ea typeface="Calibri" panose="020F0502020204030204" pitchFamily="34" charset="0"/>
              <a:cs typeface="Calibri"/>
            </a:endParaRPr>
          </a:p>
          <a:p>
            <a:r>
              <a:rPr lang="en-US" sz="1200" dirty="0">
                <a:effectLst/>
                <a:latin typeface="Calibri"/>
                <a:ea typeface="Calibri" panose="020F0502020204030204" pitchFamily="34" charset="0"/>
                <a:cs typeface="Calibri"/>
              </a:rPr>
              <a:t>David </a:t>
            </a:r>
            <a:r>
              <a:rPr lang="en-US" sz="1200" dirty="0" err="1">
                <a:effectLst/>
                <a:latin typeface="Calibri"/>
                <a:ea typeface="Calibri" panose="020F0502020204030204" pitchFamily="34" charset="0"/>
                <a:cs typeface="Calibri"/>
              </a:rPr>
              <a:t>Ikard</a:t>
            </a:r>
            <a:r>
              <a:rPr lang="en-US" sz="1200" dirty="0">
                <a:effectLst/>
                <a:latin typeface="Calibri"/>
                <a:ea typeface="Calibri" panose="020F0502020204030204" pitchFamily="34" charset="0"/>
                <a:cs typeface="Calibri"/>
              </a:rPr>
              <a:t> (2013) ‘Blinded by the Whites (Blacks in the Diaspora)’</a:t>
            </a:r>
            <a:endParaRPr lang="nb-NO" sz="1200" dirty="0">
              <a:effectLst/>
              <a:latin typeface="Calibri"/>
              <a:ea typeface="Calibri" panose="020F0502020204030204" pitchFamily="34" charset="0"/>
              <a:cs typeface="Calibri"/>
            </a:endParaRPr>
          </a:p>
          <a:p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nb-NO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nb-NO" sz="1200" dirty="0" err="1">
                <a:effectLst/>
                <a:latin typeface="Calibri"/>
                <a:ea typeface="Calibri" panose="020F0502020204030204" pitchFamily="34" charset="0"/>
                <a:cs typeface="Calibri"/>
              </a:rPr>
              <a:t>Minotenk</a:t>
            </a:r>
            <a:r>
              <a:rPr lang="nb-NO" sz="1200" dirty="0">
                <a:effectLst/>
                <a:latin typeface="Calibri"/>
                <a:ea typeface="Calibri" panose="020F0502020204030204" pitchFamily="34" charset="0"/>
                <a:cs typeface="Calibri"/>
              </a:rPr>
              <a:t> (2020) Skal liksom liksom-passet ditt bety noe? </a:t>
            </a:r>
            <a:r>
              <a:rPr lang="nb-NO" sz="1200" dirty="0" err="1">
                <a:effectLst/>
                <a:latin typeface="Calibri"/>
                <a:ea typeface="Calibri" panose="020F0502020204030204" pitchFamily="34" charset="0"/>
                <a:cs typeface="Calibri"/>
              </a:rPr>
              <a:t>Resume</a:t>
            </a:r>
            <a:r>
              <a:rPr lang="nb-NO" sz="1200" dirty="0">
                <a:effectLst/>
                <a:latin typeface="Calibri"/>
                <a:ea typeface="Calibri" panose="020F0502020204030204" pitchFamily="34" charset="0"/>
                <a:cs typeface="Calibri"/>
              </a:rPr>
              <a:t> finner du her: </a:t>
            </a:r>
            <a:r>
              <a:rPr lang="nb-NO" sz="1200" u="sng" dirty="0">
                <a:solidFill>
                  <a:srgbClr val="0563C1"/>
                </a:solidFill>
                <a:effectLst/>
                <a:latin typeface="Calibri"/>
                <a:ea typeface="Calibri" panose="020F0502020204030204" pitchFamily="34" charset="0"/>
                <a:cs typeface="Calibri"/>
                <a:hlinkClick r:id="rId12"/>
              </a:rPr>
              <a:t>https://minotenk.no/skal-liksom-liksom-passet-ditt-bety-noe/</a:t>
            </a:r>
            <a:endParaRPr lang="nb-NO" sz="1200" dirty="0">
              <a:effectLst/>
              <a:latin typeface="Calibri"/>
              <a:ea typeface="Calibri" panose="020F0502020204030204" pitchFamily="34" charset="0"/>
              <a:cs typeface="Calibri"/>
            </a:endParaRP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39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50224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b="0" i="0" dirty="0">
                <a:solidFill>
                  <a:srgbClr val="212529"/>
                </a:solidFill>
                <a:effectLst/>
                <a:latin typeface="Amnesty Trade Gothic Cn18"/>
              </a:rPr>
              <a:t>Amnesty International er en uavhengig global organisasjon som arbeider for at alle mennesker skal være like mye verdt. Deres arbeid drives frem av vanlige personer som deg og meg. </a:t>
            </a:r>
            <a:r>
              <a:rPr lang="nb-NO" b="0" i="0" dirty="0">
                <a:solidFill>
                  <a:srgbClr val="212529"/>
                </a:solidFill>
                <a:effectLst/>
                <a:latin typeface="Amnesty Trade Gothic"/>
              </a:rPr>
              <a:t>Amnesty beskytter og styrker menneskerettighetene over hele verden.</a:t>
            </a:r>
            <a:endParaRPr lang="nb-NO" dirty="0">
              <a:latin typeface="Amnesty Trade Gothic"/>
            </a:endParaRPr>
          </a:p>
          <a:p>
            <a:endParaRPr lang="nb-NO" b="0" i="0" dirty="0">
              <a:solidFill>
                <a:srgbClr val="212529"/>
              </a:solidFill>
              <a:effectLst/>
              <a:latin typeface="Amnesty Trade Gothic Cn18"/>
            </a:endParaRPr>
          </a:p>
          <a:p>
            <a:r>
              <a:rPr lang="nb-NO" b="0" i="0" dirty="0">
                <a:solidFill>
                  <a:srgbClr val="212529"/>
                </a:solidFill>
                <a:effectLst/>
                <a:latin typeface="Amnesty Trade Gothic" panose="020B0503040303020004" pitchFamily="34" charset="0"/>
              </a:rPr>
              <a:t>Amnesty  ble opprettet i 1961 av advokaten Peter Benson som startet med å få politiske fanger løslatt fra fengsel. I dag består organisasjonen av åtte millioner stemmer. </a:t>
            </a:r>
          </a:p>
          <a:p>
            <a:endParaRPr lang="nb-NO" dirty="0"/>
          </a:p>
          <a:p>
            <a:r>
              <a:rPr lang="nb-NO" dirty="0"/>
              <a:t>Amnesty er verdens største menneskerettighetsorganisasjon, hvor vanlige mennesker som deg og meg er med på å beskytte menneskerettighetene. De jobber for frihet, likeverd og rettferdighet for alle mennesker. Organisasjonen ble startet i 1968 av advokaten Peter Benson osv.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4741684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Hvis elvene viser interesse for Amnesty sitt arbeid, så gjerne be dem sjekke ut denne siden: </a:t>
            </a:r>
            <a:r>
              <a:rPr lang="nb-NO" b="0" i="0" u="none" strike="noStrike" dirty="0">
                <a:solidFill>
                  <a:srgbClr val="A6A7DC"/>
                </a:solidFill>
                <a:effectLst/>
                <a:latin typeface="Segoe UI" panose="020B0502040204020203" pitchFamily="34" charset="0"/>
                <a:hlinkClick r:id="rId3" tooltip="https://amnesty.no/bli-med-i-kampen-menneskerettighetene"/>
              </a:rPr>
              <a:t>https://amnesty.no/bli-med-i-kampen-menneskerettighetene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40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32257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sz="1200" b="1" dirty="0"/>
              <a:t>Amnestys visjon og oppdrag</a:t>
            </a:r>
            <a:endParaRPr lang="nb-NO" sz="1200" dirty="0"/>
          </a:p>
          <a:p>
            <a:pPr lvl="0"/>
            <a:r>
              <a:rPr lang="nb-NO" sz="1200" dirty="0"/>
              <a:t>(Les opp visjon og oppdrag for </a:t>
            </a:r>
            <a:r>
              <a:rPr lang="nb-NO" dirty="0"/>
              <a:t>elevene</a:t>
            </a:r>
            <a:r>
              <a:rPr lang="nb-NO" sz="1200" dirty="0"/>
              <a:t>)</a:t>
            </a:r>
            <a:br>
              <a:rPr lang="nb-NO" sz="1200" dirty="0">
                <a:cs typeface="+mn-lt"/>
              </a:rPr>
            </a:br>
            <a:endParaRPr lang="nb-NO" sz="1200" dirty="0"/>
          </a:p>
          <a:p>
            <a:pPr marL="322309" indent="-322309">
              <a:buFont typeface="Arial" panose="020B0604020202020204" pitchFamily="34" charset="0"/>
              <a:buChar char="•"/>
            </a:pPr>
            <a:r>
              <a:rPr lang="nb-NO" sz="1200" u="sng" dirty="0"/>
              <a:t>Visjonen</a:t>
            </a:r>
            <a:r>
              <a:rPr lang="nb-NO" sz="1200" dirty="0"/>
              <a:t> klargjør </a:t>
            </a:r>
            <a:r>
              <a:rPr lang="nb-NO" sz="1200" i="1" dirty="0"/>
              <a:t>hva </a:t>
            </a:r>
            <a:r>
              <a:rPr lang="nb-NO" sz="1200" dirty="0"/>
              <a:t>målet til Amnesty er, og at alle ledd i deres metode er en del av prosessen for å oppnå dette.</a:t>
            </a:r>
            <a:br>
              <a:rPr lang="nb-NO" sz="1200" dirty="0"/>
            </a:br>
            <a:endParaRPr lang="nb-NO" sz="1200" dirty="0"/>
          </a:p>
          <a:p>
            <a:pPr marL="322309" indent="-322309">
              <a:buFont typeface="Arial" panose="020B0604020202020204" pitchFamily="34" charset="0"/>
              <a:buChar char="•"/>
            </a:pPr>
            <a:r>
              <a:rPr lang="nb-NO" sz="1200" u="sng" dirty="0"/>
              <a:t>Oppdraget</a:t>
            </a:r>
            <a:r>
              <a:rPr lang="nb-NO" sz="1200" dirty="0"/>
              <a:t> oppsummerer konkret </a:t>
            </a:r>
            <a:r>
              <a:rPr lang="nb-NO" sz="1200" i="1" dirty="0"/>
              <a:t>hvordan</a:t>
            </a:r>
            <a:r>
              <a:rPr lang="nb-NO" sz="1200" dirty="0"/>
              <a:t> Amnesty utfører menneskerettighetsarbeidet.</a:t>
            </a:r>
            <a:br>
              <a:rPr lang="nb-NO" sz="1200" dirty="0"/>
            </a:br>
            <a:endParaRPr lang="nb-NO" sz="1200" dirty="0"/>
          </a:p>
          <a:p>
            <a:pPr marL="321945" indent="-321945">
              <a:buFont typeface="Arial" panose="020B0604020202020204" pitchFamily="34" charset="0"/>
              <a:buChar char="•"/>
            </a:pPr>
            <a:r>
              <a:rPr lang="nb-NO" sz="1200" u="sng" dirty="0"/>
              <a:t>Global bevegelse:</a:t>
            </a:r>
            <a:r>
              <a:rPr lang="nb-NO" sz="1200" dirty="0"/>
              <a:t> Amnesty </a:t>
            </a:r>
            <a:r>
              <a:rPr lang="nb-NO" dirty="0"/>
              <a:t>International</a:t>
            </a:r>
            <a:r>
              <a:rPr lang="nb-NO" sz="1200" dirty="0"/>
              <a:t> er en global bevegelse som består av over 7 millioner medlemmer og støttespillere. Amnesty kjemper mot urettferdighet og diskriminering, og for en verden hvor alle kan nyte sine menneskerettigheter.</a:t>
            </a:r>
            <a:br>
              <a:rPr lang="nb-NO" sz="1200" dirty="0">
                <a:cs typeface="+mn-lt"/>
              </a:rPr>
            </a:br>
            <a:endParaRPr lang="nb-NO" dirty="0">
              <a:cs typeface="Calibri" panose="020F0502020204030204"/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105759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Spør: «Hva er det første dere tenker når dere ser dette temaet?»</a:t>
            </a:r>
          </a:p>
          <a:p>
            <a:r>
              <a:rPr lang="nb-NO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0"/>
            <a:r>
              <a:rPr lang="nb-NO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Still gjerne noen oppfølgingsspørsmål som «Hvordan er situasjonen i Norge?», «Har dere noen erfaringer med dette temaet?»</a:t>
            </a:r>
          </a:p>
          <a:p>
            <a:pPr lvl="0"/>
            <a:endParaRPr lang="nb-NO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b-NO" dirty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24013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nb-NO" dirty="0">
              <a:solidFill>
                <a:srgbClr val="0563C1"/>
              </a:solidFill>
            </a:endParaRPr>
          </a:p>
          <a:p>
            <a:pPr marL="0" indent="0">
              <a:buNone/>
            </a:pPr>
            <a:r>
              <a:rPr lang="nb-NO" dirty="0">
                <a:solidFill>
                  <a:srgbClr val="0563C1"/>
                </a:solidFill>
              </a:rPr>
              <a:t>Start med å vise denne videoen: https://www.youtube.com/watch?v=eEbbqPmqoTk</a:t>
            </a:r>
          </a:p>
          <a:p>
            <a:pPr marL="0" indent="0">
              <a:buNone/>
            </a:pPr>
            <a:endParaRPr lang="nb-NO" dirty="0">
              <a:solidFill>
                <a:srgbClr val="0563C1"/>
              </a:solidFill>
            </a:endParaRPr>
          </a:p>
          <a:p>
            <a:r>
              <a:rPr lang="nb-NO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Etter at </a:t>
            </a:r>
            <a:r>
              <a:rPr lang="nb-NO" dirty="0"/>
              <a:t>elevene </a:t>
            </a:r>
            <a:r>
              <a:rPr lang="nb-NO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har sett videoen så skal de se på menneskerettighetserklæringen for å se hvilke artikler som omhandler temaet rasisme og diskriminering. Ta svarene i plenum</a:t>
            </a:r>
            <a:r>
              <a:rPr lang="nb-NO" dirty="0"/>
              <a:t>  </a:t>
            </a:r>
            <a:endParaRPr lang="nb-NO" sz="1200" kern="1200" dirty="0">
              <a:solidFill>
                <a:schemeClr val="tx1"/>
              </a:solidFill>
              <a:effectLst/>
              <a:latin typeface="+mn-lt"/>
              <a:cs typeface="Calibri"/>
            </a:endParaRPr>
          </a:p>
          <a:p>
            <a:pPr lvl="0"/>
            <a:r>
              <a:rPr lang="nb-NO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Fremhev art.1, 2 og 7. </a:t>
            </a:r>
          </a:p>
          <a:p>
            <a:endParaRPr lang="nb-NO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nb-NO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Artikkel 1 «Alle mennesker er født frie og bør behandles likt»</a:t>
            </a:r>
          </a:p>
          <a:p>
            <a:r>
              <a:rPr lang="nb-NO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Artikkel 2 «Alle er like mye verd, uansett, f.eks. hudfarge, kjønn, religion eller språk»</a:t>
            </a:r>
          </a:p>
          <a:p>
            <a:r>
              <a:rPr lang="nb-NO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Artikkel 7 «Alle er like for loven og har rett til samme beskyttelse av loven»</a:t>
            </a:r>
          </a:p>
          <a:p>
            <a:pPr marL="0" indent="0">
              <a:buNone/>
            </a:pPr>
            <a:endParaRPr lang="nb-NO" dirty="0"/>
          </a:p>
          <a:p>
            <a:r>
              <a:rPr lang="nb-NO" dirty="0"/>
              <a:t>https://amnesty.no/fns-verdenserklaering-om-menneskerettigheter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111721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nb-NO" sz="1200" b="1" i="1" dirty="0">
                <a:effectLst/>
                <a:latin typeface="Amnesty Trade Gothic"/>
                <a:ea typeface="Yu Mincho"/>
                <a:cs typeface="Arial" panose="020B0604020202020204" pitchFamily="34" charset="0"/>
              </a:rPr>
              <a:t>(I denne delen må </a:t>
            </a:r>
            <a:r>
              <a:rPr lang="nb-NO" b="1" i="1" dirty="0">
                <a:latin typeface="Amnesty Trade Gothic"/>
                <a:ea typeface="Yu Mincho"/>
                <a:cs typeface="Arial" panose="020B0604020202020204" pitchFamily="34" charset="0"/>
              </a:rPr>
              <a:t>elevene </a:t>
            </a:r>
            <a:r>
              <a:rPr lang="nb-NO" sz="1200" b="1" i="1" dirty="0">
                <a:effectLst/>
                <a:latin typeface="Amnesty Trade Gothic"/>
                <a:ea typeface="Yu Mincho"/>
                <a:cs typeface="Arial" panose="020B0604020202020204" pitchFamily="34" charset="0"/>
              </a:rPr>
              <a:t>deles i grupper hvis de er flere en 6 personer, se håndboken for ulike </a:t>
            </a:r>
            <a:r>
              <a:rPr lang="nb-NO" sz="1200" b="1" i="1" dirty="0" err="1">
                <a:effectLst/>
                <a:latin typeface="Amnesty Trade Gothic"/>
                <a:ea typeface="Yu Mincho"/>
                <a:cs typeface="Arial" panose="020B0604020202020204" pitchFamily="34" charset="0"/>
              </a:rPr>
              <a:t>dialogformer</a:t>
            </a:r>
            <a:r>
              <a:rPr lang="nb-NO" sz="1200" b="1" i="1" dirty="0">
                <a:effectLst/>
                <a:latin typeface="Amnesty Trade Gothic"/>
                <a:ea typeface="Yu Mincho"/>
                <a:cs typeface="Arial" panose="020B0604020202020204" pitchFamily="34" charset="0"/>
              </a:rPr>
              <a:t> som kan brukes)</a:t>
            </a:r>
            <a:r>
              <a:rPr lang="nb-NO" b="1" i="1" dirty="0">
                <a:latin typeface="Amnesty Trade Gothic"/>
                <a:ea typeface="Yu Mincho"/>
                <a:cs typeface="Arial" panose="020B0604020202020204" pitchFamily="34" charset="0"/>
              </a:rPr>
              <a:t> </a:t>
            </a:r>
            <a:endParaRPr lang="nb-NO" sz="1200" b="1" i="1" dirty="0">
              <a:effectLst/>
              <a:latin typeface="Amnesty Trade Gothic" panose="020B05030403030200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sz="1200" i="1" u="sng" dirty="0">
              <a:effectLst/>
              <a:latin typeface="Amnesty Trade Gothic" panose="020B05030403030200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sz="1200" i="1" u="sng" dirty="0">
                <a:effectLst/>
                <a:latin typeface="Amnesty Trade Gothic" panose="020B05030403030200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Forklar aktiviteten</a:t>
            </a:r>
            <a:r>
              <a:rPr lang="nb-NO" sz="1200" u="sng" dirty="0">
                <a:effectLst/>
                <a:latin typeface="Amnesty Trade Gothic" panose="020B05030403030200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:</a:t>
            </a:r>
          </a:p>
          <a:p>
            <a:pPr>
              <a:defRPr/>
            </a:pPr>
            <a:r>
              <a:rPr lang="nb-NO" dirty="0">
                <a:latin typeface="Amnesty Trade Gothic"/>
                <a:ea typeface="Yu Mincho"/>
                <a:cs typeface="Arial" panose="020B0604020202020204" pitchFamily="34" charset="0"/>
              </a:rPr>
              <a:t>Elevene </a:t>
            </a:r>
            <a:r>
              <a:rPr lang="nb-NO" sz="1200" dirty="0">
                <a:effectLst/>
                <a:latin typeface="Amnesty Trade Gothic"/>
                <a:ea typeface="Yu Mincho"/>
                <a:cs typeface="Arial" panose="020B0604020202020204" pitchFamily="34" charset="0"/>
              </a:rPr>
              <a:t>skal nå starte en dialog om temaet basert på påstanden som er valgt.</a:t>
            </a:r>
            <a:r>
              <a:rPr lang="nb-NO" dirty="0">
                <a:latin typeface="Amnesty Trade Gothic"/>
                <a:ea typeface="Yu Mincho"/>
                <a:cs typeface="Arial" panose="020B0604020202020204" pitchFamily="34" charset="0"/>
              </a:rPr>
              <a:t> </a:t>
            </a:r>
            <a:endParaRPr lang="nb-NO" sz="1200" dirty="0">
              <a:effectLst/>
              <a:latin typeface="Calibri" panose="020F050202020403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endParaRPr lang="nb-NO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sz="1200" dirty="0">
                <a:effectLst/>
                <a:latin typeface="Amnesty Trade Gothic" panose="020B05030403030200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Redegjør raskt om dialogen i aktiviteten: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sz="1200" dirty="0">
              <a:effectLst/>
              <a:latin typeface="Amnesty Trade Gothic" panose="020B05030403030200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  <a:defRPr/>
            </a:pPr>
            <a:r>
              <a:rPr lang="nb-NO" dirty="0">
                <a:latin typeface="Calibri"/>
                <a:ea typeface="DengXian"/>
                <a:cs typeface="Calibri"/>
              </a:rPr>
              <a:t>Elevene </a:t>
            </a:r>
            <a:r>
              <a:rPr lang="nb-NO" sz="1200" dirty="0">
                <a:effectLst/>
                <a:latin typeface="Calibri"/>
                <a:ea typeface="DengXian"/>
                <a:cs typeface="Calibri"/>
              </a:rPr>
              <a:t>skal prøve å trekke konklusjoner om en påstand. Påstanden lager rammen for dialogen. Det er ingen fasitsvar til påstanden.</a:t>
            </a:r>
            <a:r>
              <a:rPr lang="nb-NO" dirty="0">
                <a:latin typeface="Calibri"/>
                <a:ea typeface="DengXian"/>
                <a:cs typeface="Calibri"/>
              </a:rPr>
              <a:t> </a:t>
            </a:r>
            <a:endParaRPr lang="nb-NO" sz="12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Calibri" panose="020F0502020204030204" pitchFamily="34" charset="0"/>
            </a:endParaRP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b-NO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Calibri" panose="020F0502020204030204" pitchFamily="34" charset="0"/>
              </a:rPr>
              <a:t>Dialogkortene belyser påstanden fra flere vinkler ved hjelp av dialogkort som blir presentert med jevne mellomrom.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b-NO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Calibri" panose="020F0502020204030204" pitchFamily="34" charset="0"/>
              </a:rPr>
              <a:t>Presenter retningslinjene (disse kan også deles ut fysisk) og belys viktigheten av lytting, respekt og god dialog i gruppene. Temaet er sensitivt for noen og alle skal ha mulighet til å snakke fritt.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b-NO" sz="1200" dirty="0">
                <a:effectLst/>
                <a:latin typeface="Calibri"/>
                <a:ea typeface="DengXian"/>
                <a:cs typeface="Calibri"/>
              </a:rPr>
              <a:t>Sjekk om det er noe som er uklart og oppmuntre gjerne </a:t>
            </a:r>
            <a:r>
              <a:rPr lang="nb-NO" dirty="0">
                <a:latin typeface="Amnesty Trade Gothic"/>
                <a:ea typeface="Yu Mincho"/>
                <a:cs typeface="Arial" panose="020B0604020202020204" pitchFamily="34" charset="0"/>
              </a:rPr>
              <a:t>elevene</a:t>
            </a:r>
            <a:r>
              <a:rPr lang="nb-NO" sz="1200" dirty="0">
                <a:effectLst/>
                <a:latin typeface="Amnesty Trade Gothic"/>
                <a:ea typeface="Yu Mincho"/>
                <a:cs typeface="Arial" panose="020B0604020202020204" pitchFamily="34" charset="0"/>
              </a:rPr>
              <a:t> til å være med å stille spørsmål, være nysgjerrig og delaktige i samtalen. Vis gjerne til kort om </a:t>
            </a:r>
            <a:r>
              <a:rPr lang="nb-NO" dirty="0">
                <a:latin typeface="Amnesty Trade Gothic"/>
                <a:ea typeface="Yu Mincho"/>
                <a:cs typeface="Arial" panose="020B0604020202020204" pitchFamily="34" charset="0"/>
              </a:rPr>
              <a:t>oppfølgingsspørsmål</a:t>
            </a:r>
            <a:r>
              <a:rPr lang="nb-NO" sz="1200" dirty="0">
                <a:effectLst/>
                <a:latin typeface="Amnesty Trade Gothic"/>
                <a:ea typeface="Yu Mincho"/>
                <a:cs typeface="Arial" panose="020B0604020202020204" pitchFamily="34" charset="0"/>
              </a:rPr>
              <a:t>.</a:t>
            </a:r>
            <a:endParaRPr lang="nb-NO" dirty="0">
              <a:latin typeface="Amnesty Trade Gothic"/>
              <a:ea typeface="Yu Mincho"/>
            </a:endParaRPr>
          </a:p>
          <a:p>
            <a:endParaRPr lang="nb-NO" dirty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481301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dirty="0"/>
              <a:t>Du velger EN påstand per aktivitet</a:t>
            </a:r>
            <a:r>
              <a:rPr lang="nb-NO" dirty="0"/>
              <a:t>. Påstanden som ikke blir brukt kan plasseres nederst i </a:t>
            </a:r>
            <a:r>
              <a:rPr lang="nb-NO" dirty="0" err="1"/>
              <a:t>ppt</a:t>
            </a:r>
            <a:r>
              <a:rPr lang="nb-NO" dirty="0"/>
              <a:t>. </a:t>
            </a:r>
          </a:p>
          <a:p>
            <a:endParaRPr lang="nb-NO" dirty="0"/>
          </a:p>
          <a:p>
            <a:r>
              <a:rPr lang="nb-NO" dirty="0"/>
              <a:t>Legg påstandskortet du har valgt på gruppebordene eller vis påstanden på projektor. Gi elevene noen minutter på å diskutere påstanden seg imellom. Er påstanden sann? Hvorfor/hvorfor ikke? </a:t>
            </a:r>
            <a:endParaRPr lang="nb-NO" dirty="0">
              <a:cs typeface="Calibri"/>
            </a:endParaRPr>
          </a:p>
          <a:p>
            <a:endParaRPr lang="nb-NO" dirty="0"/>
          </a:p>
          <a:p>
            <a:pPr lvl="0" rtl="0"/>
            <a:r>
              <a:rPr lang="nb-NO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nb-NO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Poengter at elevene må ha denne påstanden i bakhodet mens de diskuterer hjelpekortene i nedenfor. 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DA003-5BE0-994A-9B43-36366698BBB5}" type="slidenum">
              <a:rPr lang="nb-NO" smtClean="0"/>
              <a:t>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7598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A253CD1-35E1-F34B-AA42-7B5AA3C6B24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150110" y="1910080"/>
            <a:ext cx="7891780" cy="1518921"/>
          </a:xfrm>
          <a:solidFill>
            <a:schemeClr val="tx1"/>
          </a:solidFill>
        </p:spPr>
        <p:txBody>
          <a:bodyPr anchor="b"/>
          <a:lstStyle>
            <a:lvl1pPr algn="ctr">
              <a:defRPr sz="10000">
                <a:solidFill>
                  <a:schemeClr val="tx2"/>
                </a:solidFill>
              </a:defRPr>
            </a:lvl1pPr>
          </a:lstStyle>
          <a:p>
            <a:r>
              <a:rPr lang="nb-NO" dirty="0"/>
              <a:t>OVERKSRIFT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B332D2E6-8107-9D4F-BCD8-4A6475CC45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90345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dirty="0"/>
              <a:t>Klikk for å redigere undertittelstil i malen</a:t>
            </a:r>
          </a:p>
        </p:txBody>
      </p:sp>
    </p:spTree>
    <p:extLst>
      <p:ext uri="{BB962C8B-B14F-4D97-AF65-F5344CB8AC3E}">
        <p14:creationId xmlns:p14="http://schemas.microsoft.com/office/powerpoint/2010/main" val="341066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03E9AD2-872B-874C-8A94-36C2783D9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83647FBB-9331-4F4C-AEFD-9895ADA97C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B8FA0A1D-5493-B84E-ACA5-46A797BAE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2452-749C-1541-BF60-839119562080}" type="datetimeFigureOut">
              <a:rPr lang="nb-NO" smtClean="0"/>
              <a:t>20.04.2021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399E3DD6-1D9C-DE47-9C28-9C4E06453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A84A0DD1-D619-514D-BE50-459E9103E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DAECF-70BF-E84C-993D-17A3F7B4861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05316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48E3C6B9-0013-5C4C-BBB9-044680FF5D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AF64D868-ABEA-1A45-BEC6-4009D8F668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1B83724-E8AA-054A-AE36-FD638314F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2452-749C-1541-BF60-839119562080}" type="datetimeFigureOut">
              <a:rPr lang="nb-NO" smtClean="0"/>
              <a:t>20.04.2021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78904C5E-1DD3-524E-8735-1EA6F3618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606E2722-9F53-3748-8CE8-D26B6DC88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DAECF-70BF-E84C-993D-17A3F7B4861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52289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FB6ABD6-BF69-194D-A549-855B99C1C9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38399" y="889348"/>
            <a:ext cx="7315202" cy="1527849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243802A7-1455-BB4A-92A1-05A30AED5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8399" y="2722779"/>
            <a:ext cx="7315201" cy="324587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1472097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F30B990-1BE7-6847-B124-0FC286CF9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B78EE60C-BCA8-0740-B04F-6C948C1A1D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57DD1467-992C-4547-A070-78C1DBB55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2452-749C-1541-BF60-839119562080}" type="datetimeFigureOut">
              <a:rPr lang="nb-NO" smtClean="0"/>
              <a:t>20.04.2021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FDC9FE0C-B0B2-6242-B75A-9A3647119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725D4985-17E1-FC4A-AFDA-EFE4A02EC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DAECF-70BF-E84C-993D-17A3F7B4861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69458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B56D62A-4CA2-AE40-BC7C-D8EC209EE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E584D0C5-A575-E845-98B8-F0EC3ECBA0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9F00334A-0F4D-1242-8ED0-097E7FB245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C9935707-3400-B84B-BC87-241128299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2452-749C-1541-BF60-839119562080}" type="datetimeFigureOut">
              <a:rPr lang="nb-NO" smtClean="0"/>
              <a:t>20.04.2021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C8E6253F-F89F-B04E-8C3F-DD025C45A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3E0E916D-E6AA-2040-993C-88B8DCD14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DAECF-70BF-E84C-993D-17A3F7B4861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7258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4C7E5C2-E78C-3945-A476-EB3B3A6A1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434C1678-CD21-3A4F-AFC8-4EC4B5D23B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39CDF97C-A0D3-6C4D-923C-7F32F6D34B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397ABFE7-47E0-5A4C-B0DF-05BC0F712A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1572C65C-6AC4-3048-9BB1-96002815DF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546459F0-0920-6A41-90EC-CFB2458F2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2452-749C-1541-BF60-839119562080}" type="datetimeFigureOut">
              <a:rPr lang="nb-NO" smtClean="0"/>
              <a:t>20.04.2021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D6A10DD6-2666-7B42-A0D8-49CB7F48F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F3229EEA-B38F-BC44-8956-6F5D2D43F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DAECF-70BF-E84C-993D-17A3F7B4861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30621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B90C1DA-5B71-FD4A-B00A-2C30603DD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F777DF65-263F-5348-9B95-14AECBC34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2452-749C-1541-BF60-839119562080}" type="datetimeFigureOut">
              <a:rPr lang="nb-NO" smtClean="0"/>
              <a:t>20.04.2021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4C7C39CE-4D2E-814F-833F-5A43D9B1F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972F1583-7D97-874A-92A4-DE7809BCC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DAECF-70BF-E84C-993D-17A3F7B4861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5207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CC8276CC-6CD2-7642-9E66-0FE741D6B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2452-749C-1541-BF60-839119562080}" type="datetimeFigureOut">
              <a:rPr lang="nb-NO" smtClean="0"/>
              <a:t>20.04.2021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7801DD07-119D-C541-8AAA-8346F1485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F550974F-705D-4C42-84B6-0DEC3DA27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DAECF-70BF-E84C-993D-17A3F7B4861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70652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FA84D15-492B-B34F-A262-9A803C6E1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79A39EF1-DC29-864F-BC75-34573F1411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C1BD96D3-38B2-4547-B683-0D41D946A9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01CD8895-9BEB-6D41-89DA-8971455F7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2452-749C-1541-BF60-839119562080}" type="datetimeFigureOut">
              <a:rPr lang="nb-NO" smtClean="0"/>
              <a:t>20.04.2021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6ECCBDF6-BE84-5340-9F35-EF8A6434A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6E16D1A3-F841-B649-96FE-0A68E5202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DAECF-70BF-E84C-993D-17A3F7B4861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24585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A3E2282-B959-C244-8BDB-AD40E2326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890CCF5A-00B7-1C4A-AB8D-85C465A882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BA0BAF51-77B8-574A-A42A-04B67926C1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CD7F9372-E6A8-0144-BD29-7F159DE11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2452-749C-1541-BF60-839119562080}" type="datetimeFigureOut">
              <a:rPr lang="nb-NO" smtClean="0"/>
              <a:t>20.04.2021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E8E2A624-985F-0C4B-B5B8-75FCF35ED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815F7A79-45F0-C142-9D84-AF82E3A4B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DAECF-70BF-E84C-993D-17A3F7B4861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39167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AA56EDDD-8F88-EA47-9059-FC3B42753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04595D81-CAA6-AD43-8CD5-1AF0891D6E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9ADC9B07-02EB-C34B-A173-952D9AB254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F2452-749C-1541-BF60-839119562080}" type="datetimeFigureOut">
              <a:rPr lang="nb-NO" smtClean="0"/>
              <a:t>20.04.2021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35A1AEB1-AF61-9C4B-A1A6-D1353A6A6E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5FC202C6-7B0E-A044-A133-60BC3A3470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DAECF-70BF-E84C-993D-17A3F7B4861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05226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Arial Narrow" panose="020B0604020202020204" pitchFamily="34" charset="0"/>
          <a:ea typeface="+mj-ea"/>
          <a:cs typeface="Arial Narrow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EbbqPmqoTk" TargetMode="External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hyperlink" Target="https://amnesty.no/fns-verdenserklaering-om-menneskerettigheter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e 6">
            <a:extLst>
              <a:ext uri="{FF2B5EF4-FFF2-40B4-BE49-F238E27FC236}">
                <a16:creationId xmlns:a16="http://schemas.microsoft.com/office/drawing/2014/main" id="{5E611751-2D7D-164C-893B-047E591D65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0" t="11798" r="1170" b="8567"/>
          <a:stretch/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5" name="Rektangel 4">
            <a:extLst>
              <a:ext uri="{FF2B5EF4-FFF2-40B4-BE49-F238E27FC236}">
                <a16:creationId xmlns:a16="http://schemas.microsoft.com/office/drawing/2014/main" id="{EC02F9D1-E577-4540-AE84-9B5128FD8977}"/>
              </a:ext>
            </a:extLst>
          </p:cNvPr>
          <p:cNvSpPr/>
          <p:nvPr/>
        </p:nvSpPr>
        <p:spPr>
          <a:xfrm>
            <a:off x="-1" y="0"/>
            <a:ext cx="12192000" cy="6858001"/>
          </a:xfrm>
          <a:prstGeom prst="rect">
            <a:avLst/>
          </a:prstGeom>
          <a:solidFill>
            <a:schemeClr val="tx1">
              <a:alpha val="6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2410658C-F863-D145-A1FA-7061568D85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8357" y="1293108"/>
            <a:ext cx="8395283" cy="3987140"/>
          </a:xfrm>
          <a:prstGeom prst="rect">
            <a:avLst/>
          </a:prstGeom>
        </p:spPr>
      </p:pic>
      <p:sp>
        <p:nvSpPr>
          <p:cNvPr id="2" name="Tittel 1">
            <a:extLst>
              <a:ext uri="{FF2B5EF4-FFF2-40B4-BE49-F238E27FC236}">
                <a16:creationId xmlns:a16="http://schemas.microsoft.com/office/drawing/2014/main" id="{3C043FDB-E3C3-D24A-9FDE-7CDAC7598F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50110" y="1643602"/>
            <a:ext cx="7891780" cy="2680856"/>
          </a:xfrm>
          <a:noFill/>
        </p:spPr>
        <p:txBody>
          <a:bodyPr>
            <a:normAutofit fontScale="90000"/>
          </a:bodyPr>
          <a:lstStyle/>
          <a:p>
            <a:r>
              <a:rPr lang="nb-NO" dirty="0">
                <a:solidFill>
                  <a:schemeClr val="bg1"/>
                </a:solidFill>
              </a:rPr>
              <a:t>HUMAN RIGHTS DIALOGUE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33649D28-6CCD-1444-A609-419994D69C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17699" y="5017126"/>
            <a:ext cx="4105401" cy="654471"/>
          </a:xfrm>
        </p:spPr>
        <p:txBody>
          <a:bodyPr/>
          <a:lstStyle/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nb-NO" sz="16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MENNESKERETTIGHETER KNYTTET TIL RASISME OG DISKRIMINERING</a:t>
            </a:r>
          </a:p>
          <a:p>
            <a:pPr algn="l">
              <a:lnSpc>
                <a:spcPct val="110000"/>
              </a:lnSpc>
              <a:spcBef>
                <a:spcPts val="0"/>
              </a:spcBef>
            </a:pPr>
            <a:endParaRPr lang="nb-NO" sz="1600" b="1" dirty="0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4BDE5307-E05F-044A-A694-6A3C2F7D100C}"/>
              </a:ext>
            </a:extLst>
          </p:cNvPr>
          <p:cNvSpPr/>
          <p:nvPr/>
        </p:nvSpPr>
        <p:spPr>
          <a:xfrm>
            <a:off x="1898357" y="5095462"/>
            <a:ext cx="879642" cy="44627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nb-NO" sz="23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TEMA</a:t>
            </a:r>
          </a:p>
        </p:txBody>
      </p:sp>
    </p:spTree>
    <p:extLst>
      <p:ext uri="{BB962C8B-B14F-4D97-AF65-F5344CB8AC3E}">
        <p14:creationId xmlns:p14="http://schemas.microsoft.com/office/powerpoint/2010/main" val="1270131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6F0270C0-F58A-7042-845F-1B03969C7523}"/>
              </a:ext>
            </a:extLst>
          </p:cNvPr>
          <p:cNvSpPr/>
          <p:nvPr/>
        </p:nvSpPr>
        <p:spPr>
          <a:xfrm>
            <a:off x="3090330" y="2600325"/>
            <a:ext cx="6011335" cy="27860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8" name="Tittel 5">
            <a:extLst>
              <a:ext uri="{FF2B5EF4-FFF2-40B4-BE49-F238E27FC236}">
                <a16:creationId xmlns:a16="http://schemas.microsoft.com/office/drawing/2014/main" id="{E6299497-A6D8-FA45-BB53-DC0C1C79FBD1}"/>
              </a:ext>
            </a:extLst>
          </p:cNvPr>
          <p:cNvSpPr txBox="1">
            <a:spLocks/>
          </p:cNvSpPr>
          <p:nvPr/>
        </p:nvSpPr>
        <p:spPr>
          <a:xfrm>
            <a:off x="5272087" y="1474961"/>
            <a:ext cx="1647825" cy="533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sz="3000" dirty="0"/>
              <a:t>PÅSTAND</a:t>
            </a:r>
          </a:p>
        </p:txBody>
      </p:sp>
      <p:sp>
        <p:nvSpPr>
          <p:cNvPr id="10" name="Tittel 1">
            <a:extLst>
              <a:ext uri="{FF2B5EF4-FFF2-40B4-BE49-F238E27FC236}">
                <a16:creationId xmlns:a16="http://schemas.microsoft.com/office/drawing/2014/main" id="{2D5B2938-48F7-1A43-8B6B-AF380FB21B25}"/>
              </a:ext>
            </a:extLst>
          </p:cNvPr>
          <p:cNvSpPr txBox="1">
            <a:spLocks/>
          </p:cNvSpPr>
          <p:nvPr/>
        </p:nvSpPr>
        <p:spPr>
          <a:xfrm>
            <a:off x="3818064" y="3357367"/>
            <a:ext cx="4555866" cy="127197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b="0" dirty="0">
                <a:solidFill>
                  <a:schemeClr val="tx1"/>
                </a:solidFill>
              </a:rPr>
              <a:t>En verden uten</a:t>
            </a:r>
            <a:br>
              <a:rPr lang="nb-NO" b="0" dirty="0">
                <a:solidFill>
                  <a:schemeClr val="tx1"/>
                </a:solidFill>
              </a:rPr>
            </a:br>
            <a:r>
              <a:rPr lang="nb-NO" b="0" dirty="0">
                <a:solidFill>
                  <a:schemeClr val="tx1"/>
                </a:solidFill>
              </a:rPr>
              <a:t>rasisme er mulig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40270FF4-B5FC-9544-B603-B83A8C9193AB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C73E0C71-9E53-8B4E-B507-E57083709AC2}"/>
              </a:ext>
            </a:extLst>
          </p:cNvPr>
          <p:cNvSpPr/>
          <p:nvPr/>
        </p:nvSpPr>
        <p:spPr>
          <a:xfrm>
            <a:off x="546100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</p:spTree>
    <p:extLst>
      <p:ext uri="{BB962C8B-B14F-4D97-AF65-F5344CB8AC3E}">
        <p14:creationId xmlns:p14="http://schemas.microsoft.com/office/powerpoint/2010/main" val="2866721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5">
            <a:extLst>
              <a:ext uri="{FF2B5EF4-FFF2-40B4-BE49-F238E27FC236}">
                <a16:creationId xmlns:a16="http://schemas.microsoft.com/office/drawing/2014/main" id="{F32D3ADC-4DE9-A148-A7B8-FB9509A59430}"/>
              </a:ext>
            </a:extLst>
          </p:cNvPr>
          <p:cNvSpPr txBox="1">
            <a:spLocks/>
          </p:cNvSpPr>
          <p:nvPr/>
        </p:nvSpPr>
        <p:spPr>
          <a:xfrm>
            <a:off x="3521868" y="1474960"/>
            <a:ext cx="5148264" cy="533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sz="2800" dirty="0">
                <a:solidFill>
                  <a:schemeClr val="tx2"/>
                </a:solidFill>
              </a:rPr>
              <a:t>RETNINGSLINJER FOR SAMTALEN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C6DABD99-5CC7-C44B-B2D2-36B7ADA40080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6" name="Plassholder for innhold 2">
            <a:extLst>
              <a:ext uri="{FF2B5EF4-FFF2-40B4-BE49-F238E27FC236}">
                <a16:creationId xmlns:a16="http://schemas.microsoft.com/office/drawing/2014/main" id="{D9939C52-B5D2-9E4C-B389-7A7B53A5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1869" y="2701539"/>
            <a:ext cx="5291932" cy="318611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nb-NO" sz="1800" dirty="0">
                <a:solidFill>
                  <a:schemeClr val="tx1"/>
                </a:solidFill>
              </a:rPr>
              <a:t>Respekter hverandre og hverandres meninger.</a:t>
            </a:r>
          </a:p>
          <a:p>
            <a:pPr>
              <a:lnSpc>
                <a:spcPct val="100000"/>
              </a:lnSpc>
            </a:pPr>
            <a:r>
              <a:rPr lang="nb-NO" sz="1800" dirty="0">
                <a:solidFill>
                  <a:schemeClr val="tx1"/>
                </a:solidFill>
              </a:rPr>
              <a:t>Lytt til de andres synspunkter.</a:t>
            </a:r>
          </a:p>
          <a:p>
            <a:pPr>
              <a:lnSpc>
                <a:spcPct val="100000"/>
              </a:lnSpc>
            </a:pPr>
            <a:r>
              <a:rPr lang="nb-NO" sz="1800" dirty="0">
                <a:solidFill>
                  <a:schemeClr val="tx1"/>
                </a:solidFill>
              </a:rPr>
              <a:t>Bidra i samtalen med egne synspunkter.</a:t>
            </a:r>
          </a:p>
          <a:p>
            <a:pPr>
              <a:lnSpc>
                <a:spcPct val="100000"/>
              </a:lnSpc>
            </a:pPr>
            <a:r>
              <a:rPr lang="nb-NO" sz="1800" dirty="0">
                <a:solidFill>
                  <a:schemeClr val="tx1"/>
                </a:solidFill>
              </a:rPr>
              <a:t>Still gjerne oppfølgingsspørsmål til de andre underveis i dialogen. </a:t>
            </a:r>
          </a:p>
          <a:p>
            <a:pPr>
              <a:lnSpc>
                <a:spcPct val="100000"/>
              </a:lnSpc>
            </a:pPr>
            <a:r>
              <a:rPr lang="nb-NO" sz="1800" dirty="0">
                <a:solidFill>
                  <a:schemeClr val="tx1"/>
                </a:solidFill>
              </a:rPr>
              <a:t>Dette er </a:t>
            </a:r>
            <a:r>
              <a:rPr lang="nb-NO" sz="1800" b="1" dirty="0">
                <a:solidFill>
                  <a:schemeClr val="tx1"/>
                </a:solidFill>
              </a:rPr>
              <a:t>IKKE </a:t>
            </a:r>
            <a:r>
              <a:rPr lang="nb-NO" sz="1800" dirty="0">
                <a:solidFill>
                  <a:schemeClr val="tx1"/>
                </a:solidFill>
              </a:rPr>
              <a:t>en debatt. Du skal ikke overbevise andre om dine meninger, men dele egne tanker samtidig som du lytter til og prøver å forstå andres meninger.</a:t>
            </a:r>
          </a:p>
        </p:txBody>
      </p:sp>
    </p:spTree>
    <p:extLst>
      <p:ext uri="{BB962C8B-B14F-4D97-AF65-F5344CB8AC3E}">
        <p14:creationId xmlns:p14="http://schemas.microsoft.com/office/powerpoint/2010/main" val="3811748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5">
            <a:extLst>
              <a:ext uri="{FF2B5EF4-FFF2-40B4-BE49-F238E27FC236}">
                <a16:creationId xmlns:a16="http://schemas.microsoft.com/office/drawing/2014/main" id="{F32D3ADC-4DE9-A148-A7B8-FB9509A59430}"/>
              </a:ext>
            </a:extLst>
          </p:cNvPr>
          <p:cNvSpPr txBox="1">
            <a:spLocks/>
          </p:cNvSpPr>
          <p:nvPr/>
        </p:nvSpPr>
        <p:spPr>
          <a:xfrm>
            <a:off x="3475434" y="1474960"/>
            <a:ext cx="5241132" cy="533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sz="2800" dirty="0">
                <a:solidFill>
                  <a:schemeClr val="tx2"/>
                </a:solidFill>
              </a:rPr>
              <a:t>TIPS TIL OPPFØLGINGSSPØRSMÅL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C6DABD99-5CC7-C44B-B2D2-36B7ADA40080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7" name="Plassholder for innhold 2">
            <a:extLst>
              <a:ext uri="{FF2B5EF4-FFF2-40B4-BE49-F238E27FC236}">
                <a16:creationId xmlns:a16="http://schemas.microsoft.com/office/drawing/2014/main" id="{38A70188-E468-C248-8D72-451DA9018308}"/>
              </a:ext>
            </a:extLst>
          </p:cNvPr>
          <p:cNvSpPr txBox="1">
            <a:spLocks/>
          </p:cNvSpPr>
          <p:nvPr/>
        </p:nvSpPr>
        <p:spPr>
          <a:xfrm>
            <a:off x="3521868" y="2701539"/>
            <a:ext cx="4364832" cy="31861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sz="1800" dirty="0">
                <a:solidFill>
                  <a:schemeClr val="tx1"/>
                </a:solidFill>
              </a:rPr>
              <a:t>Hvorfor mener du det? </a:t>
            </a:r>
          </a:p>
          <a:p>
            <a:r>
              <a:rPr lang="nb-NO" sz="1800" dirty="0">
                <a:solidFill>
                  <a:schemeClr val="tx1"/>
                </a:solidFill>
              </a:rPr>
              <a:t>Hva tenker andre om din oppfatning? </a:t>
            </a:r>
          </a:p>
          <a:p>
            <a:r>
              <a:rPr lang="nb-NO" sz="1800" dirty="0">
                <a:solidFill>
                  <a:schemeClr val="tx1"/>
                </a:solidFill>
              </a:rPr>
              <a:t>Hva er grunnen til at du tenker slik?</a:t>
            </a:r>
          </a:p>
          <a:p>
            <a:r>
              <a:rPr lang="nb-NO" sz="1800" dirty="0">
                <a:solidFill>
                  <a:schemeClr val="tx1"/>
                </a:solidFill>
              </a:rPr>
              <a:t>Finnes det unntak til meningen din?</a:t>
            </a:r>
          </a:p>
          <a:p>
            <a:r>
              <a:rPr lang="nb-NO" sz="1800" dirty="0">
                <a:solidFill>
                  <a:schemeClr val="tx1"/>
                </a:solidFill>
              </a:rPr>
              <a:t>Kan du utdype tankene dine? </a:t>
            </a:r>
          </a:p>
        </p:txBody>
      </p:sp>
    </p:spTree>
    <p:extLst>
      <p:ext uri="{BB962C8B-B14F-4D97-AF65-F5344CB8AC3E}">
        <p14:creationId xmlns:p14="http://schemas.microsoft.com/office/powerpoint/2010/main" val="29319407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>
            <a:extLst>
              <a:ext uri="{FF2B5EF4-FFF2-40B4-BE49-F238E27FC236}">
                <a16:creationId xmlns:a16="http://schemas.microsoft.com/office/drawing/2014/main" id="{56D996BC-2598-E14F-A4C0-ED84EE4923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199" y="1586172"/>
            <a:ext cx="7287491" cy="4602626"/>
          </a:xfrm>
          <a:prstGeom prst="rect">
            <a:avLst/>
          </a:prstGeom>
        </p:spPr>
      </p:pic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31EA8B59-C95F-3741-9462-DDC25D5722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6804" y="2856175"/>
            <a:ext cx="4318389" cy="1995616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nb-NO" sz="1800" dirty="0">
                <a:solidFill>
                  <a:schemeClr val="tx1"/>
                </a:solidFill>
              </a:rPr>
              <a:t>du er en kvinne med iransk opphav, født og oppvokst i Lillehammer. Du deltar på et arrangement på det lokale biblioteket, og en fremmed kvinne forteller deg hvor god norsk uttale du har.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nb-NO" sz="1800" b="1" dirty="0">
                <a:solidFill>
                  <a:schemeClr val="tx1"/>
                </a:solidFill>
              </a:rPr>
              <a:t>Diskriminering eller kompliment?</a:t>
            </a:r>
          </a:p>
        </p:txBody>
      </p:sp>
      <p:sp>
        <p:nvSpPr>
          <p:cNvPr id="8" name="Tittel 5">
            <a:extLst>
              <a:ext uri="{FF2B5EF4-FFF2-40B4-BE49-F238E27FC236}">
                <a16:creationId xmlns:a16="http://schemas.microsoft.com/office/drawing/2014/main" id="{5F5C626F-246A-DA44-9031-DE3C9E53F6A6}"/>
              </a:ext>
            </a:extLst>
          </p:cNvPr>
          <p:cNvSpPr txBox="1">
            <a:spLocks/>
          </p:cNvSpPr>
          <p:nvPr/>
        </p:nvSpPr>
        <p:spPr>
          <a:xfrm>
            <a:off x="5196283" y="1474961"/>
            <a:ext cx="1799432" cy="533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sz="2800" dirty="0"/>
              <a:t>TENK OM...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2923C723-4AF9-FF4C-8A95-618E9B3F1666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B8B5861F-1973-2745-B4DC-FF1F63A931EC}"/>
              </a:ext>
            </a:extLst>
          </p:cNvPr>
          <p:cNvSpPr/>
          <p:nvPr/>
        </p:nvSpPr>
        <p:spPr>
          <a:xfrm>
            <a:off x="546100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</p:spTree>
    <p:extLst>
      <p:ext uri="{BB962C8B-B14F-4D97-AF65-F5344CB8AC3E}">
        <p14:creationId xmlns:p14="http://schemas.microsoft.com/office/powerpoint/2010/main" val="29275222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e 5">
            <a:extLst>
              <a:ext uri="{FF2B5EF4-FFF2-40B4-BE49-F238E27FC236}">
                <a16:creationId xmlns:a16="http://schemas.microsoft.com/office/drawing/2014/main" id="{5EE32022-1863-8B47-A94A-6014805E6E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199" y="1586172"/>
            <a:ext cx="7287491" cy="4602626"/>
          </a:xfrm>
          <a:prstGeom prst="rect">
            <a:avLst/>
          </a:prstGeom>
        </p:spPr>
      </p:pic>
      <p:sp>
        <p:nvSpPr>
          <p:cNvPr id="8" name="Tittel 5">
            <a:extLst>
              <a:ext uri="{FF2B5EF4-FFF2-40B4-BE49-F238E27FC236}">
                <a16:creationId xmlns:a16="http://schemas.microsoft.com/office/drawing/2014/main" id="{5F5C626F-246A-DA44-9031-DE3C9E53F6A6}"/>
              </a:ext>
            </a:extLst>
          </p:cNvPr>
          <p:cNvSpPr txBox="1">
            <a:spLocks/>
          </p:cNvSpPr>
          <p:nvPr/>
        </p:nvSpPr>
        <p:spPr>
          <a:xfrm>
            <a:off x="5196283" y="1474961"/>
            <a:ext cx="1799432" cy="533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sz="2800" dirty="0"/>
              <a:t>TENK OM...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2923C723-4AF9-FF4C-8A95-618E9B3F1666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7" name="Plassholder for innhold 2">
            <a:extLst>
              <a:ext uri="{FF2B5EF4-FFF2-40B4-BE49-F238E27FC236}">
                <a16:creationId xmlns:a16="http://schemas.microsoft.com/office/drawing/2014/main" id="{95C701BC-8DEE-AA44-A233-968273C61A87}"/>
              </a:ext>
            </a:extLst>
          </p:cNvPr>
          <p:cNvSpPr txBox="1">
            <a:spLocks/>
          </p:cNvSpPr>
          <p:nvPr/>
        </p:nvSpPr>
        <p:spPr>
          <a:xfrm>
            <a:off x="3802567" y="2856175"/>
            <a:ext cx="4586864" cy="25761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nb-NO" sz="1800" dirty="0">
                <a:solidFill>
                  <a:schemeClr val="tx1"/>
                </a:solidFill>
              </a:rPr>
              <a:t>du er en 25 år gammel kvinne med somalisk bakgrunn. Du går igjennom sikkerhetskontrollen på Gardemoen og sikkerhetsvakten ber deg ta av hijaben i offentligheten for en grundigere sjekk.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nb-NO" sz="1800" b="1" dirty="0">
                <a:solidFill>
                  <a:schemeClr val="tx1"/>
                </a:solidFill>
              </a:rPr>
              <a:t>Rasistisk eller ikke?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02F68FBD-7D49-EE41-BAA9-1731833CF1C5}"/>
              </a:ext>
            </a:extLst>
          </p:cNvPr>
          <p:cNvSpPr/>
          <p:nvPr/>
        </p:nvSpPr>
        <p:spPr>
          <a:xfrm>
            <a:off x="546100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</p:spTree>
    <p:extLst>
      <p:ext uri="{BB962C8B-B14F-4D97-AF65-F5344CB8AC3E}">
        <p14:creationId xmlns:p14="http://schemas.microsoft.com/office/powerpoint/2010/main" val="42713701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e 5">
            <a:extLst>
              <a:ext uri="{FF2B5EF4-FFF2-40B4-BE49-F238E27FC236}">
                <a16:creationId xmlns:a16="http://schemas.microsoft.com/office/drawing/2014/main" id="{68D905B1-500A-E54A-8517-0F65F7093E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199" y="1586172"/>
            <a:ext cx="7287491" cy="4602626"/>
          </a:xfrm>
          <a:prstGeom prst="rect">
            <a:avLst/>
          </a:prstGeom>
        </p:spPr>
      </p:pic>
      <p:sp>
        <p:nvSpPr>
          <p:cNvPr id="8" name="Tittel 5">
            <a:extLst>
              <a:ext uri="{FF2B5EF4-FFF2-40B4-BE49-F238E27FC236}">
                <a16:creationId xmlns:a16="http://schemas.microsoft.com/office/drawing/2014/main" id="{5F5C626F-246A-DA44-9031-DE3C9E53F6A6}"/>
              </a:ext>
            </a:extLst>
          </p:cNvPr>
          <p:cNvSpPr txBox="1">
            <a:spLocks/>
          </p:cNvSpPr>
          <p:nvPr/>
        </p:nvSpPr>
        <p:spPr>
          <a:xfrm>
            <a:off x="5196283" y="1474961"/>
            <a:ext cx="1799432" cy="533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sz="2800" dirty="0"/>
              <a:t>TENK OM...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2923C723-4AF9-FF4C-8A95-618E9B3F1666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7" name="Plassholder for innhold 2">
            <a:extLst>
              <a:ext uri="{FF2B5EF4-FFF2-40B4-BE49-F238E27FC236}">
                <a16:creationId xmlns:a16="http://schemas.microsoft.com/office/drawing/2014/main" id="{95C701BC-8DEE-AA44-A233-968273C61A87}"/>
              </a:ext>
            </a:extLst>
          </p:cNvPr>
          <p:cNvSpPr txBox="1">
            <a:spLocks/>
          </p:cNvSpPr>
          <p:nvPr/>
        </p:nvSpPr>
        <p:spPr>
          <a:xfrm>
            <a:off x="4358731" y="2856175"/>
            <a:ext cx="3474535" cy="25761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nb-NO" sz="1800" dirty="0">
                <a:solidFill>
                  <a:schemeClr val="tx1"/>
                </a:solidFill>
              </a:rPr>
              <a:t>en ung gutt stopper deg på gaten og spør om han kan låne telefonen din siden hans egen telefon er uten strøm.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nb-NO" sz="1800" b="1" dirty="0">
                <a:solidFill>
                  <a:schemeClr val="tx1"/>
                </a:solidFill>
              </a:rPr>
              <a:t>Lar du ham låne den?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A39E59D9-C4EA-8D47-B24B-BBD28CDDD42E}"/>
              </a:ext>
            </a:extLst>
          </p:cNvPr>
          <p:cNvSpPr/>
          <p:nvPr/>
        </p:nvSpPr>
        <p:spPr>
          <a:xfrm>
            <a:off x="546100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</p:spTree>
    <p:extLst>
      <p:ext uri="{BB962C8B-B14F-4D97-AF65-F5344CB8AC3E}">
        <p14:creationId xmlns:p14="http://schemas.microsoft.com/office/powerpoint/2010/main" val="14699533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BF8092D9-53F1-3D44-964B-F3E41FE8B677}"/>
              </a:ext>
            </a:extLst>
          </p:cNvPr>
          <p:cNvSpPr/>
          <p:nvPr/>
        </p:nvSpPr>
        <p:spPr>
          <a:xfrm>
            <a:off x="5322622" y="2596977"/>
            <a:ext cx="4271885" cy="27860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8" name="Tittel 5">
            <a:extLst>
              <a:ext uri="{FF2B5EF4-FFF2-40B4-BE49-F238E27FC236}">
                <a16:creationId xmlns:a16="http://schemas.microsoft.com/office/drawing/2014/main" id="{5F5C626F-246A-DA44-9031-DE3C9E53F6A6}"/>
              </a:ext>
            </a:extLst>
          </p:cNvPr>
          <p:cNvSpPr txBox="1">
            <a:spLocks/>
          </p:cNvSpPr>
          <p:nvPr/>
        </p:nvSpPr>
        <p:spPr>
          <a:xfrm>
            <a:off x="5569939" y="1474960"/>
            <a:ext cx="1052117" cy="533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sz="2800" dirty="0"/>
              <a:t>SITAT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2923C723-4AF9-FF4C-8A95-618E9B3F1666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10" name="Plassholder for innhold 2">
            <a:extLst>
              <a:ext uri="{FF2B5EF4-FFF2-40B4-BE49-F238E27FC236}">
                <a16:creationId xmlns:a16="http://schemas.microsoft.com/office/drawing/2014/main" id="{D1BD1930-AB2F-2A4A-8C02-DC82A74FC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608" y="3267810"/>
            <a:ext cx="3939916" cy="1444395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nb-NO" sz="1800" dirty="0">
                <a:solidFill>
                  <a:schemeClr val="tx1"/>
                </a:solidFill>
              </a:rPr>
              <a:t>«Det er typisk norsk å være god»</a:t>
            </a:r>
          </a:p>
          <a:p>
            <a:pPr marL="0" indent="0" algn="ctr">
              <a:buNone/>
            </a:pPr>
            <a:r>
              <a:rPr lang="nb-NO" sz="1400" dirty="0">
                <a:solidFill>
                  <a:schemeClr val="tx1"/>
                </a:solidFill>
              </a:rPr>
              <a:t>– Gro Harlem Brundtland, 1992</a:t>
            </a:r>
          </a:p>
          <a:p>
            <a:pPr marL="0" indent="0" algn="ctr">
              <a:buNone/>
            </a:pPr>
            <a:endParaRPr lang="nb-NO" sz="18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nb-NO" sz="1800" b="1" dirty="0">
                <a:solidFill>
                  <a:schemeClr val="tx1"/>
                </a:solidFill>
              </a:rPr>
              <a:t>Sant eller usant?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B56B07FB-81B9-8341-989A-B06A08E09085}"/>
              </a:ext>
            </a:extLst>
          </p:cNvPr>
          <p:cNvSpPr/>
          <p:nvPr/>
        </p:nvSpPr>
        <p:spPr>
          <a:xfrm>
            <a:off x="546100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DD173DC3-6BF1-E84E-B645-66F3C6AFDB1A}"/>
              </a:ext>
            </a:extLst>
          </p:cNvPr>
          <p:cNvSpPr/>
          <p:nvPr/>
        </p:nvSpPr>
        <p:spPr>
          <a:xfrm>
            <a:off x="5698295" y="6142365"/>
            <a:ext cx="795411" cy="248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nb-NO" sz="1000" i="1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nb-NO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snl</a:t>
            </a:r>
            <a:r>
              <a:rPr lang="nb-NO" sz="1000" i="1" dirty="0">
                <a:latin typeface="Arial" panose="020B0604020202020204" pitchFamily="34" charset="0"/>
                <a:cs typeface="Arial" panose="020B0604020202020204" pitchFamily="34" charset="0"/>
              </a:rPr>
              <a:t> 2020</a:t>
            </a:r>
            <a:endParaRPr lang="nb-NO" sz="10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Bilde 6">
            <a:extLst>
              <a:ext uri="{FF2B5EF4-FFF2-40B4-BE49-F238E27FC236}">
                <a16:creationId xmlns:a16="http://schemas.microsoft.com/office/drawing/2014/main" id="{5B5AAB4D-E252-E84C-A2E0-20303B5DD04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9820" r="11017" b="15060"/>
          <a:stretch/>
        </p:blipFill>
        <p:spPr>
          <a:xfrm>
            <a:off x="2597483" y="2596976"/>
            <a:ext cx="2725139" cy="278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6851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ktangel 11">
            <a:extLst>
              <a:ext uri="{FF2B5EF4-FFF2-40B4-BE49-F238E27FC236}">
                <a16:creationId xmlns:a16="http://schemas.microsoft.com/office/drawing/2014/main" id="{BBB1BFA6-A3C3-7B49-BC12-7AF1064DCD55}"/>
              </a:ext>
            </a:extLst>
          </p:cNvPr>
          <p:cNvSpPr/>
          <p:nvPr/>
        </p:nvSpPr>
        <p:spPr>
          <a:xfrm>
            <a:off x="4649272" y="2596976"/>
            <a:ext cx="5388375" cy="27860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8" name="Tittel 5">
            <a:extLst>
              <a:ext uri="{FF2B5EF4-FFF2-40B4-BE49-F238E27FC236}">
                <a16:creationId xmlns:a16="http://schemas.microsoft.com/office/drawing/2014/main" id="{5F5C626F-246A-DA44-9031-DE3C9E53F6A6}"/>
              </a:ext>
            </a:extLst>
          </p:cNvPr>
          <p:cNvSpPr txBox="1">
            <a:spLocks/>
          </p:cNvSpPr>
          <p:nvPr/>
        </p:nvSpPr>
        <p:spPr>
          <a:xfrm>
            <a:off x="5569939" y="1474960"/>
            <a:ext cx="1052117" cy="533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sz="2800" dirty="0"/>
              <a:t>SITAT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2923C723-4AF9-FF4C-8A95-618E9B3F1666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10" name="Plassholder for innhold 2">
            <a:extLst>
              <a:ext uri="{FF2B5EF4-FFF2-40B4-BE49-F238E27FC236}">
                <a16:creationId xmlns:a16="http://schemas.microsoft.com/office/drawing/2014/main" id="{D1BD1930-AB2F-2A4A-8C02-DC82A74FC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633" y="2959338"/>
            <a:ext cx="4491865" cy="2061338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nb-NO" sz="1800" dirty="0">
                <a:solidFill>
                  <a:schemeClr val="tx1"/>
                </a:solidFill>
              </a:rPr>
              <a:t>«Uvitenhet og fordommer er forutsetningen for propaganda. Vår visjon er derfor å møte uvitenhet med kunnskap, fordommer med toleranse og ekskluderte mennesker med generøsitet. Rasisme kan og vil bli tilintetgjort»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nb-NO" sz="1400" dirty="0">
                <a:solidFill>
                  <a:schemeClr val="tx1"/>
                </a:solidFill>
              </a:rPr>
              <a:t>– Kofi Annan, FNs syvende generalsekretær</a:t>
            </a:r>
            <a:endParaRPr lang="nb-NO" sz="1800" b="1" dirty="0">
              <a:solidFill>
                <a:schemeClr val="tx1"/>
              </a:solidFill>
            </a:endParaRP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62DC4BC5-273D-F345-A746-7EB4ADBD25D8}"/>
              </a:ext>
            </a:extLst>
          </p:cNvPr>
          <p:cNvSpPr/>
          <p:nvPr/>
        </p:nvSpPr>
        <p:spPr>
          <a:xfrm>
            <a:off x="4532913" y="6142365"/>
            <a:ext cx="3126176" cy="417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nb-NO" sz="1000" i="1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nb-NO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Confronting</a:t>
            </a:r>
            <a:r>
              <a:rPr lang="nb-NO" sz="1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Racism</a:t>
            </a:r>
            <a:r>
              <a:rPr lang="nb-NO" sz="1000" i="1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nb-NO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Higher</a:t>
            </a:r>
            <a:r>
              <a:rPr lang="nb-NO" sz="1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Education</a:t>
            </a:r>
            <a:r>
              <a:rPr lang="nb-NO" sz="1000" i="1" dirty="0">
                <a:latin typeface="Arial" panose="020B0604020202020204" pitchFamily="34" charset="0"/>
                <a:cs typeface="Arial" panose="020B0604020202020204" pitchFamily="34" charset="0"/>
              </a:rPr>
              <a:t>, 2013</a:t>
            </a:r>
          </a:p>
          <a:p>
            <a:pPr algn="ctr">
              <a:lnSpc>
                <a:spcPct val="110000"/>
              </a:lnSpc>
            </a:pPr>
            <a:r>
              <a:rPr lang="nb-NO" sz="1000" i="1" dirty="0">
                <a:latin typeface="Arial" panose="020B0604020202020204" pitchFamily="34" charset="0"/>
                <a:cs typeface="Arial" panose="020B0604020202020204" pitchFamily="34" charset="0"/>
              </a:rPr>
              <a:t>Information Age Publishing. </a:t>
            </a:r>
            <a:r>
              <a:rPr lang="nb-NO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Translated</a:t>
            </a:r>
            <a:r>
              <a:rPr lang="nb-NO" sz="1000" i="1" dirty="0">
                <a:latin typeface="Arial" panose="020B0604020202020204" pitchFamily="34" charset="0"/>
                <a:cs typeface="Arial" panose="020B0604020202020204" pitchFamily="34" charset="0"/>
              </a:rPr>
              <a:t> from English</a:t>
            </a:r>
            <a:endParaRPr lang="nb-NO" sz="10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4C476A4A-7B17-324C-AF84-D81ABA106AB1}"/>
              </a:ext>
            </a:extLst>
          </p:cNvPr>
          <p:cNvSpPr/>
          <p:nvPr/>
        </p:nvSpPr>
        <p:spPr>
          <a:xfrm>
            <a:off x="546100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pic>
        <p:nvPicPr>
          <p:cNvPr id="4" name="Bilde 3">
            <a:extLst>
              <a:ext uri="{FF2B5EF4-FFF2-40B4-BE49-F238E27FC236}">
                <a16:creationId xmlns:a16="http://schemas.microsoft.com/office/drawing/2014/main" id="{B40E5226-36A5-BB42-984B-1EC850AB393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2915" r="22915" b="13963"/>
          <a:stretch/>
        </p:blipFill>
        <p:spPr>
          <a:xfrm>
            <a:off x="1924134" y="2596976"/>
            <a:ext cx="2725138" cy="278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0832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5">
            <a:extLst>
              <a:ext uri="{FF2B5EF4-FFF2-40B4-BE49-F238E27FC236}">
                <a16:creationId xmlns:a16="http://schemas.microsoft.com/office/drawing/2014/main" id="{5F5C626F-246A-DA44-9031-DE3C9E53F6A6}"/>
              </a:ext>
            </a:extLst>
          </p:cNvPr>
          <p:cNvSpPr txBox="1">
            <a:spLocks/>
          </p:cNvSpPr>
          <p:nvPr/>
        </p:nvSpPr>
        <p:spPr>
          <a:xfrm>
            <a:off x="4377038" y="1474960"/>
            <a:ext cx="3437920" cy="533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sz="2800" dirty="0"/>
              <a:t>PERSONLIG HISTORIE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2923C723-4AF9-FF4C-8A95-618E9B3F1666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7" name="Plassholder for innhold 2">
            <a:extLst>
              <a:ext uri="{FF2B5EF4-FFF2-40B4-BE49-F238E27FC236}">
                <a16:creationId xmlns:a16="http://schemas.microsoft.com/office/drawing/2014/main" id="{95C701BC-8DEE-AA44-A233-968273C61A87}"/>
              </a:ext>
            </a:extLst>
          </p:cNvPr>
          <p:cNvSpPr txBox="1">
            <a:spLocks/>
          </p:cNvSpPr>
          <p:nvPr/>
        </p:nvSpPr>
        <p:spPr>
          <a:xfrm>
            <a:off x="3882229" y="2973388"/>
            <a:ext cx="4427539" cy="25761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nb-NO" sz="2500" b="1" dirty="0">
                <a:solidFill>
                  <a:schemeClr val="tx1"/>
                </a:solidFill>
              </a:rPr>
              <a:t>Abubakar Hussain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nb-NO" sz="1800" dirty="0">
                <a:solidFill>
                  <a:schemeClr val="tx1"/>
                </a:solidFill>
              </a:rPr>
              <a:t>«Da jeg var sju år inviterte jeg hele klassen til bursdagen min. Bare to kom»</a:t>
            </a:r>
          </a:p>
          <a:p>
            <a:pPr marL="0" indent="0" algn="ctr">
              <a:lnSpc>
                <a:spcPct val="100000"/>
              </a:lnSpc>
              <a:buNone/>
            </a:pPr>
            <a:endParaRPr lang="nb-NO" sz="1800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nb-NO" sz="1400" dirty="0" err="1">
                <a:solidFill>
                  <a:schemeClr val="tx1"/>
                </a:solidFill>
              </a:rPr>
              <a:t>Antirasistisk.no</a:t>
            </a:r>
            <a:r>
              <a:rPr lang="nb-NO" sz="1400" dirty="0">
                <a:solidFill>
                  <a:schemeClr val="tx1"/>
                </a:solidFill>
              </a:rPr>
              <a:t>/takk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8B0CCB3D-B8BC-1D4F-A965-0D2AA560D036}"/>
              </a:ext>
            </a:extLst>
          </p:cNvPr>
          <p:cNvSpPr/>
          <p:nvPr/>
        </p:nvSpPr>
        <p:spPr>
          <a:xfrm>
            <a:off x="546100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</p:spTree>
    <p:extLst>
      <p:ext uri="{BB962C8B-B14F-4D97-AF65-F5344CB8AC3E}">
        <p14:creationId xmlns:p14="http://schemas.microsoft.com/office/powerpoint/2010/main" val="5073665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5">
            <a:extLst>
              <a:ext uri="{FF2B5EF4-FFF2-40B4-BE49-F238E27FC236}">
                <a16:creationId xmlns:a16="http://schemas.microsoft.com/office/drawing/2014/main" id="{5F5C626F-246A-DA44-9031-DE3C9E53F6A6}"/>
              </a:ext>
            </a:extLst>
          </p:cNvPr>
          <p:cNvSpPr txBox="1">
            <a:spLocks/>
          </p:cNvSpPr>
          <p:nvPr/>
        </p:nvSpPr>
        <p:spPr>
          <a:xfrm>
            <a:off x="4377038" y="1474961"/>
            <a:ext cx="3437920" cy="533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sz="2800" dirty="0"/>
              <a:t>PERSONLIG HISTORIE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2923C723-4AF9-FF4C-8A95-618E9B3F1666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7" name="Plassholder for innhold 2">
            <a:extLst>
              <a:ext uri="{FF2B5EF4-FFF2-40B4-BE49-F238E27FC236}">
                <a16:creationId xmlns:a16="http://schemas.microsoft.com/office/drawing/2014/main" id="{95C701BC-8DEE-AA44-A233-968273C61A87}"/>
              </a:ext>
            </a:extLst>
          </p:cNvPr>
          <p:cNvSpPr txBox="1">
            <a:spLocks/>
          </p:cNvSpPr>
          <p:nvPr/>
        </p:nvSpPr>
        <p:spPr>
          <a:xfrm>
            <a:off x="3882229" y="2973388"/>
            <a:ext cx="4427539" cy="25761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nb-NO" sz="2500" b="1" dirty="0">
                <a:solidFill>
                  <a:schemeClr val="tx1"/>
                </a:solidFill>
              </a:rPr>
              <a:t>Adriana </a:t>
            </a:r>
            <a:r>
              <a:rPr lang="nb-NO" sz="2500" b="1" dirty="0" err="1">
                <a:solidFill>
                  <a:schemeClr val="tx1"/>
                </a:solidFill>
              </a:rPr>
              <a:t>Pooja</a:t>
            </a:r>
            <a:r>
              <a:rPr lang="nb-NO" sz="2500" b="1" dirty="0">
                <a:solidFill>
                  <a:schemeClr val="tx1"/>
                </a:solidFill>
              </a:rPr>
              <a:t> Joseph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nb-NO" sz="1800" dirty="0">
                <a:solidFill>
                  <a:schemeClr val="tx1"/>
                </a:solidFill>
              </a:rPr>
              <a:t>«Jeg fikk en skriftlig tilbakemelding fra en professor som mente at jeg hadde et handicap som utenlandsk»</a:t>
            </a:r>
          </a:p>
          <a:p>
            <a:pPr marL="0" indent="0" algn="ctr">
              <a:lnSpc>
                <a:spcPct val="100000"/>
              </a:lnSpc>
              <a:buNone/>
            </a:pPr>
            <a:endParaRPr lang="nb-NO" sz="1800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nb-NO" sz="1400" dirty="0" err="1">
                <a:solidFill>
                  <a:schemeClr val="tx1"/>
                </a:solidFill>
              </a:rPr>
              <a:t>Antirasistisk.no</a:t>
            </a:r>
            <a:r>
              <a:rPr lang="nb-NO" sz="1400" dirty="0">
                <a:solidFill>
                  <a:schemeClr val="tx1"/>
                </a:solidFill>
              </a:rPr>
              <a:t>/takk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B5BE71DE-25BC-D248-B71F-9D33E40CA033}"/>
              </a:ext>
            </a:extLst>
          </p:cNvPr>
          <p:cNvSpPr/>
          <p:nvPr/>
        </p:nvSpPr>
        <p:spPr>
          <a:xfrm>
            <a:off x="546100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</p:spTree>
    <p:extLst>
      <p:ext uri="{BB962C8B-B14F-4D97-AF65-F5344CB8AC3E}">
        <p14:creationId xmlns:p14="http://schemas.microsoft.com/office/powerpoint/2010/main" val="537801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8677261-A2F3-A54B-AFB5-696B6FABB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399" y="889348"/>
            <a:ext cx="7315202" cy="1320453"/>
          </a:xfrm>
        </p:spPr>
        <p:txBody>
          <a:bodyPr/>
          <a:lstStyle/>
          <a:p>
            <a:pPr algn="ctr"/>
            <a:r>
              <a:rPr lang="nb-NO" dirty="0">
                <a:solidFill>
                  <a:schemeClr val="tx1"/>
                </a:solidFill>
              </a:rPr>
              <a:t>HUMAN </a:t>
            </a:r>
            <a:r>
              <a:rPr lang="nb-NO">
                <a:solidFill>
                  <a:schemeClr val="tx1"/>
                </a:solidFill>
              </a:rPr>
              <a:t>RIGHTS DIALOGUE </a:t>
            </a:r>
            <a:endParaRPr lang="nb-NO" dirty="0">
              <a:solidFill>
                <a:schemeClr val="tx1"/>
              </a:solidFill>
            </a:endParaRPr>
          </a:p>
        </p:txBody>
      </p:sp>
      <p:grpSp>
        <p:nvGrpSpPr>
          <p:cNvPr id="3" name="Gruppe 2">
            <a:extLst>
              <a:ext uri="{FF2B5EF4-FFF2-40B4-BE49-F238E27FC236}">
                <a16:creationId xmlns:a16="http://schemas.microsoft.com/office/drawing/2014/main" id="{D67CCDFC-2302-CD42-958C-1DCB821556D2}"/>
              </a:ext>
            </a:extLst>
          </p:cNvPr>
          <p:cNvGrpSpPr/>
          <p:nvPr/>
        </p:nvGrpSpPr>
        <p:grpSpPr>
          <a:xfrm>
            <a:off x="1206500" y="2998921"/>
            <a:ext cx="4483100" cy="740797"/>
            <a:chOff x="1206500" y="2998921"/>
            <a:chExt cx="4483100" cy="740797"/>
          </a:xfrm>
        </p:grpSpPr>
        <p:sp>
          <p:nvSpPr>
            <p:cNvPr id="4" name="Rektangel 3">
              <a:extLst>
                <a:ext uri="{FF2B5EF4-FFF2-40B4-BE49-F238E27FC236}">
                  <a16:creationId xmlns:a16="http://schemas.microsoft.com/office/drawing/2014/main" id="{8E6A3FE6-6770-4841-A25A-B4EAE1785BE3}"/>
                </a:ext>
              </a:extLst>
            </p:cNvPr>
            <p:cNvSpPr/>
            <p:nvPr/>
          </p:nvSpPr>
          <p:spPr>
            <a:xfrm>
              <a:off x="1898356" y="3094038"/>
              <a:ext cx="3791244" cy="446276"/>
            </a:xfrm>
            <a:prstGeom prst="rect">
              <a:avLst/>
            </a:prstGeom>
            <a:solidFill>
              <a:schemeClr val="tx2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nb-NO" sz="2300" b="1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Introduksjon</a:t>
              </a:r>
            </a:p>
          </p:txBody>
        </p:sp>
        <p:sp>
          <p:nvSpPr>
            <p:cNvPr id="8" name="Tittel 1">
              <a:extLst>
                <a:ext uri="{FF2B5EF4-FFF2-40B4-BE49-F238E27FC236}">
                  <a16:creationId xmlns:a16="http://schemas.microsoft.com/office/drawing/2014/main" id="{1978E457-3263-D641-BCAC-304C3195DF1F}"/>
                </a:ext>
              </a:extLst>
            </p:cNvPr>
            <p:cNvSpPr txBox="1">
              <a:spLocks/>
            </p:cNvSpPr>
            <p:nvPr/>
          </p:nvSpPr>
          <p:spPr>
            <a:xfrm>
              <a:off x="1206500" y="2998921"/>
              <a:ext cx="698500" cy="740797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i="0" kern="1200">
                  <a:solidFill>
                    <a:schemeClr val="bg1"/>
                  </a:solidFill>
                  <a:latin typeface="Arial Narrow" panose="020B0604020202020204" pitchFamily="34" charset="0"/>
                  <a:ea typeface="+mj-ea"/>
                  <a:cs typeface="Arial Narrow" panose="020B0604020202020204" pitchFamily="34" charset="0"/>
                </a:defRPr>
              </a:lvl1pPr>
            </a:lstStyle>
            <a:p>
              <a:pPr algn="ctr"/>
              <a:r>
                <a:rPr lang="nb-NO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grpSp>
        <p:nvGrpSpPr>
          <p:cNvPr id="11" name="Gruppe 10">
            <a:extLst>
              <a:ext uri="{FF2B5EF4-FFF2-40B4-BE49-F238E27FC236}">
                <a16:creationId xmlns:a16="http://schemas.microsoft.com/office/drawing/2014/main" id="{8C61909A-1E44-1940-B5BA-4DFABB121026}"/>
              </a:ext>
            </a:extLst>
          </p:cNvPr>
          <p:cNvGrpSpPr/>
          <p:nvPr/>
        </p:nvGrpSpPr>
        <p:grpSpPr>
          <a:xfrm>
            <a:off x="1206500" y="4357821"/>
            <a:ext cx="4483100" cy="740797"/>
            <a:chOff x="1206500" y="4357821"/>
            <a:chExt cx="4483100" cy="740797"/>
          </a:xfrm>
        </p:grpSpPr>
        <p:sp>
          <p:nvSpPr>
            <p:cNvPr id="5" name="Rektangel 4">
              <a:extLst>
                <a:ext uri="{FF2B5EF4-FFF2-40B4-BE49-F238E27FC236}">
                  <a16:creationId xmlns:a16="http://schemas.microsoft.com/office/drawing/2014/main" id="{D1185480-B443-4941-BBD4-D383795B02DB}"/>
                </a:ext>
              </a:extLst>
            </p:cNvPr>
            <p:cNvSpPr/>
            <p:nvPr/>
          </p:nvSpPr>
          <p:spPr>
            <a:xfrm>
              <a:off x="1898356" y="4450007"/>
              <a:ext cx="3791244" cy="446276"/>
            </a:xfrm>
            <a:prstGeom prst="rect">
              <a:avLst/>
            </a:prstGeom>
            <a:solidFill>
              <a:schemeClr val="tx2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nb-NO" sz="2300" b="1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Menneskerettighetstema </a:t>
              </a:r>
            </a:p>
          </p:txBody>
        </p:sp>
        <p:sp>
          <p:nvSpPr>
            <p:cNvPr id="10" name="Tittel 1">
              <a:extLst>
                <a:ext uri="{FF2B5EF4-FFF2-40B4-BE49-F238E27FC236}">
                  <a16:creationId xmlns:a16="http://schemas.microsoft.com/office/drawing/2014/main" id="{74E8B8CE-780D-A448-A224-8382E1E4A5A5}"/>
                </a:ext>
              </a:extLst>
            </p:cNvPr>
            <p:cNvSpPr txBox="1">
              <a:spLocks/>
            </p:cNvSpPr>
            <p:nvPr/>
          </p:nvSpPr>
          <p:spPr>
            <a:xfrm>
              <a:off x="1206500" y="4357821"/>
              <a:ext cx="698500" cy="740797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i="0" kern="1200">
                  <a:solidFill>
                    <a:schemeClr val="bg1"/>
                  </a:solidFill>
                  <a:latin typeface="Arial Narrow" panose="020B0604020202020204" pitchFamily="34" charset="0"/>
                  <a:ea typeface="+mj-ea"/>
                  <a:cs typeface="Arial Narrow" panose="020B0604020202020204" pitchFamily="34" charset="0"/>
                </a:defRPr>
              </a:lvl1pPr>
            </a:lstStyle>
            <a:p>
              <a:pPr algn="ctr"/>
              <a:r>
                <a:rPr lang="nb-NO" dirty="0">
                  <a:solidFill>
                    <a:schemeClr val="tx1"/>
                  </a:solidFill>
                </a:rPr>
                <a:t>2</a:t>
              </a:r>
            </a:p>
          </p:txBody>
        </p:sp>
      </p:grpSp>
      <p:grpSp>
        <p:nvGrpSpPr>
          <p:cNvPr id="9" name="Gruppe 8">
            <a:extLst>
              <a:ext uri="{FF2B5EF4-FFF2-40B4-BE49-F238E27FC236}">
                <a16:creationId xmlns:a16="http://schemas.microsoft.com/office/drawing/2014/main" id="{D7A08823-B70C-234B-BD19-053D4CF9CDBF}"/>
              </a:ext>
            </a:extLst>
          </p:cNvPr>
          <p:cNvGrpSpPr/>
          <p:nvPr/>
        </p:nvGrpSpPr>
        <p:grpSpPr>
          <a:xfrm>
            <a:off x="6299200" y="2998921"/>
            <a:ext cx="4502445" cy="740797"/>
            <a:chOff x="6299200" y="2998921"/>
            <a:chExt cx="4502445" cy="740797"/>
          </a:xfrm>
        </p:grpSpPr>
        <p:sp>
          <p:nvSpPr>
            <p:cNvPr id="6" name="Rektangel 5">
              <a:extLst>
                <a:ext uri="{FF2B5EF4-FFF2-40B4-BE49-F238E27FC236}">
                  <a16:creationId xmlns:a16="http://schemas.microsoft.com/office/drawing/2014/main" id="{5C581CD4-1E66-6041-AADC-0236D1187111}"/>
                </a:ext>
              </a:extLst>
            </p:cNvPr>
            <p:cNvSpPr/>
            <p:nvPr/>
          </p:nvSpPr>
          <p:spPr>
            <a:xfrm>
              <a:off x="7010401" y="3094038"/>
              <a:ext cx="3791244" cy="446276"/>
            </a:xfrm>
            <a:prstGeom prst="rect">
              <a:avLst/>
            </a:prstGeom>
            <a:solidFill>
              <a:schemeClr val="tx2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nb-NO" sz="2300" b="1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Dialog og refleksjon om tema</a:t>
              </a:r>
            </a:p>
          </p:txBody>
        </p:sp>
        <p:sp>
          <p:nvSpPr>
            <p:cNvPr id="13" name="Tittel 1">
              <a:extLst>
                <a:ext uri="{FF2B5EF4-FFF2-40B4-BE49-F238E27FC236}">
                  <a16:creationId xmlns:a16="http://schemas.microsoft.com/office/drawing/2014/main" id="{16AA5D8B-89AD-314B-86C0-9655FDDE51D5}"/>
                </a:ext>
              </a:extLst>
            </p:cNvPr>
            <p:cNvSpPr txBox="1">
              <a:spLocks/>
            </p:cNvSpPr>
            <p:nvPr/>
          </p:nvSpPr>
          <p:spPr>
            <a:xfrm>
              <a:off x="6299200" y="2998921"/>
              <a:ext cx="698500" cy="740797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i="0" kern="1200">
                  <a:solidFill>
                    <a:schemeClr val="bg1"/>
                  </a:solidFill>
                  <a:latin typeface="Arial Narrow" panose="020B0604020202020204" pitchFamily="34" charset="0"/>
                  <a:ea typeface="+mj-ea"/>
                  <a:cs typeface="Arial Narrow" panose="020B0604020202020204" pitchFamily="34" charset="0"/>
                </a:defRPr>
              </a:lvl1pPr>
            </a:lstStyle>
            <a:p>
              <a:pPr algn="ctr"/>
              <a:r>
                <a:rPr lang="nb-NO" dirty="0">
                  <a:solidFill>
                    <a:schemeClr val="tx1"/>
                  </a:solidFill>
                </a:rPr>
                <a:t>3</a:t>
              </a:r>
            </a:p>
          </p:txBody>
        </p:sp>
      </p:grpSp>
      <p:grpSp>
        <p:nvGrpSpPr>
          <p:cNvPr id="12" name="Gruppe 11">
            <a:extLst>
              <a:ext uri="{FF2B5EF4-FFF2-40B4-BE49-F238E27FC236}">
                <a16:creationId xmlns:a16="http://schemas.microsoft.com/office/drawing/2014/main" id="{04C76DDD-D910-AF48-8536-266A99CFA33C}"/>
              </a:ext>
            </a:extLst>
          </p:cNvPr>
          <p:cNvGrpSpPr/>
          <p:nvPr/>
        </p:nvGrpSpPr>
        <p:grpSpPr>
          <a:xfrm>
            <a:off x="6299200" y="4357821"/>
            <a:ext cx="4502445" cy="740797"/>
            <a:chOff x="6299200" y="4357821"/>
            <a:chExt cx="4502445" cy="740797"/>
          </a:xfrm>
        </p:grpSpPr>
        <p:sp>
          <p:nvSpPr>
            <p:cNvPr id="7" name="Rektangel 6">
              <a:extLst>
                <a:ext uri="{FF2B5EF4-FFF2-40B4-BE49-F238E27FC236}">
                  <a16:creationId xmlns:a16="http://schemas.microsoft.com/office/drawing/2014/main" id="{4D31930A-5F93-FF42-A9EA-4EDA95B242FF}"/>
                </a:ext>
              </a:extLst>
            </p:cNvPr>
            <p:cNvSpPr/>
            <p:nvPr/>
          </p:nvSpPr>
          <p:spPr>
            <a:xfrm>
              <a:off x="7010401" y="4463328"/>
              <a:ext cx="3791244" cy="446276"/>
            </a:xfrm>
            <a:prstGeom prst="rect">
              <a:avLst/>
            </a:prstGeom>
            <a:solidFill>
              <a:schemeClr val="tx2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nb-NO" sz="2300" b="1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Oppsummering og veien videre</a:t>
              </a:r>
            </a:p>
          </p:txBody>
        </p:sp>
        <p:sp>
          <p:nvSpPr>
            <p:cNvPr id="14" name="Tittel 1">
              <a:extLst>
                <a:ext uri="{FF2B5EF4-FFF2-40B4-BE49-F238E27FC236}">
                  <a16:creationId xmlns:a16="http://schemas.microsoft.com/office/drawing/2014/main" id="{039289DB-1A7F-4D44-A317-AA383C9E6B76}"/>
                </a:ext>
              </a:extLst>
            </p:cNvPr>
            <p:cNvSpPr txBox="1">
              <a:spLocks/>
            </p:cNvSpPr>
            <p:nvPr/>
          </p:nvSpPr>
          <p:spPr>
            <a:xfrm>
              <a:off x="6299200" y="4357821"/>
              <a:ext cx="698500" cy="740797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i="0" kern="1200">
                  <a:solidFill>
                    <a:schemeClr val="bg1"/>
                  </a:solidFill>
                  <a:latin typeface="Arial Narrow" panose="020B0604020202020204" pitchFamily="34" charset="0"/>
                  <a:ea typeface="+mj-ea"/>
                  <a:cs typeface="Arial Narrow" panose="020B0604020202020204" pitchFamily="34" charset="0"/>
                </a:defRPr>
              </a:lvl1pPr>
            </a:lstStyle>
            <a:p>
              <a:pPr algn="ctr"/>
              <a:r>
                <a:rPr lang="nb-NO" dirty="0">
                  <a:solidFill>
                    <a:schemeClr val="tx1"/>
                  </a:solidFill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5834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5">
            <a:extLst>
              <a:ext uri="{FF2B5EF4-FFF2-40B4-BE49-F238E27FC236}">
                <a16:creationId xmlns:a16="http://schemas.microsoft.com/office/drawing/2014/main" id="{5F5C626F-246A-DA44-9031-DE3C9E53F6A6}"/>
              </a:ext>
            </a:extLst>
          </p:cNvPr>
          <p:cNvSpPr txBox="1">
            <a:spLocks/>
          </p:cNvSpPr>
          <p:nvPr/>
        </p:nvSpPr>
        <p:spPr>
          <a:xfrm>
            <a:off x="4377038" y="1474961"/>
            <a:ext cx="3437920" cy="533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sz="2800" dirty="0"/>
              <a:t>PERSONLIG HISTORIE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2923C723-4AF9-FF4C-8A95-618E9B3F1666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7" name="Plassholder for innhold 2">
            <a:extLst>
              <a:ext uri="{FF2B5EF4-FFF2-40B4-BE49-F238E27FC236}">
                <a16:creationId xmlns:a16="http://schemas.microsoft.com/office/drawing/2014/main" id="{95C701BC-8DEE-AA44-A233-968273C61A87}"/>
              </a:ext>
            </a:extLst>
          </p:cNvPr>
          <p:cNvSpPr txBox="1">
            <a:spLocks/>
          </p:cNvSpPr>
          <p:nvPr/>
        </p:nvSpPr>
        <p:spPr>
          <a:xfrm>
            <a:off x="3882229" y="2973388"/>
            <a:ext cx="4427539" cy="25761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nb-NO" sz="2500" b="1" dirty="0">
                <a:solidFill>
                  <a:schemeClr val="tx1"/>
                </a:solidFill>
              </a:rPr>
              <a:t>Tobias </a:t>
            </a:r>
            <a:r>
              <a:rPr lang="nb-NO" sz="2500" b="1" dirty="0" err="1">
                <a:solidFill>
                  <a:schemeClr val="tx1"/>
                </a:solidFill>
              </a:rPr>
              <a:t>Bashevkin</a:t>
            </a:r>
            <a:endParaRPr lang="nb-NO" sz="25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nb-NO" sz="1800" dirty="0">
                <a:solidFill>
                  <a:schemeClr val="tx1"/>
                </a:solidFill>
              </a:rPr>
              <a:t>«Som liten ble jeg kastet stein etter, </a:t>
            </a:r>
            <a:br>
              <a:rPr lang="nb-NO" sz="1800" dirty="0">
                <a:solidFill>
                  <a:schemeClr val="tx1"/>
                </a:solidFill>
              </a:rPr>
            </a:br>
            <a:r>
              <a:rPr lang="nb-NO" sz="1800" dirty="0">
                <a:solidFill>
                  <a:schemeClr val="tx1"/>
                </a:solidFill>
              </a:rPr>
              <a:t>fordi jeg var jøde»</a:t>
            </a:r>
          </a:p>
          <a:p>
            <a:pPr marL="0" indent="0" algn="ctr">
              <a:lnSpc>
                <a:spcPct val="100000"/>
              </a:lnSpc>
              <a:buNone/>
            </a:pPr>
            <a:endParaRPr lang="nb-NO" sz="1800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nb-NO" sz="1400" dirty="0" err="1">
                <a:solidFill>
                  <a:schemeClr val="tx1"/>
                </a:solidFill>
              </a:rPr>
              <a:t>Antirasistisk.no</a:t>
            </a:r>
            <a:r>
              <a:rPr lang="nb-NO" sz="1400" dirty="0">
                <a:solidFill>
                  <a:schemeClr val="tx1"/>
                </a:solidFill>
              </a:rPr>
              <a:t>/takk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A5ABADF5-92C2-9947-AE83-F79D03D488AD}"/>
              </a:ext>
            </a:extLst>
          </p:cNvPr>
          <p:cNvSpPr/>
          <p:nvPr/>
        </p:nvSpPr>
        <p:spPr>
          <a:xfrm>
            <a:off x="546100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</p:spTree>
    <p:extLst>
      <p:ext uri="{BB962C8B-B14F-4D97-AF65-F5344CB8AC3E}">
        <p14:creationId xmlns:p14="http://schemas.microsoft.com/office/powerpoint/2010/main" val="21120686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ilde 14">
            <a:extLst>
              <a:ext uri="{FF2B5EF4-FFF2-40B4-BE49-F238E27FC236}">
                <a16:creationId xmlns:a16="http://schemas.microsoft.com/office/drawing/2014/main" id="{B52B753E-4186-BB4E-A126-D752A2EE82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5660" y="2336892"/>
            <a:ext cx="2804873" cy="2038594"/>
          </a:xfrm>
          <a:prstGeom prst="rect">
            <a:avLst/>
          </a:prstGeom>
        </p:spPr>
      </p:pic>
      <p:sp>
        <p:nvSpPr>
          <p:cNvPr id="8" name="Tittel 5">
            <a:extLst>
              <a:ext uri="{FF2B5EF4-FFF2-40B4-BE49-F238E27FC236}">
                <a16:creationId xmlns:a16="http://schemas.microsoft.com/office/drawing/2014/main" id="{5F5C626F-246A-DA44-9031-DE3C9E53F6A6}"/>
              </a:ext>
            </a:extLst>
          </p:cNvPr>
          <p:cNvSpPr txBox="1">
            <a:spLocks/>
          </p:cNvSpPr>
          <p:nvPr/>
        </p:nvSpPr>
        <p:spPr>
          <a:xfrm>
            <a:off x="4915872" y="1474961"/>
            <a:ext cx="2360256" cy="533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sz="2800" dirty="0"/>
              <a:t>RETT OG GALT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2923C723-4AF9-FF4C-8A95-618E9B3F1666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10" name="Plassholder for innhold 2">
            <a:extLst>
              <a:ext uri="{FF2B5EF4-FFF2-40B4-BE49-F238E27FC236}">
                <a16:creationId xmlns:a16="http://schemas.microsoft.com/office/drawing/2014/main" id="{D1BD1930-AB2F-2A4A-8C02-DC82A74FC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4800" y="5128921"/>
            <a:ext cx="6502400" cy="868680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nb-NO" sz="1800" b="1" dirty="0">
                <a:solidFill>
                  <a:schemeClr val="tx1"/>
                </a:solidFill>
              </a:rPr>
              <a:t>Er disse spørsmålene krenkende eller </a:t>
            </a:r>
            <a:br>
              <a:rPr lang="nb-NO" sz="1800" b="1" dirty="0">
                <a:solidFill>
                  <a:schemeClr val="tx1"/>
                </a:solidFill>
              </a:rPr>
            </a:br>
            <a:r>
              <a:rPr lang="nb-NO" sz="1800" b="1" dirty="0">
                <a:solidFill>
                  <a:schemeClr val="tx1"/>
                </a:solidFill>
              </a:rPr>
              <a:t>uskyldige nysgjerrige spørsmål?</a:t>
            </a:r>
            <a:endParaRPr lang="nb-NO" dirty="0">
              <a:solidFill>
                <a:schemeClr val="tx1"/>
              </a:solidFill>
            </a:endParaRP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87B7F1D9-7DFD-D844-93BC-61EA3CC714D9}"/>
              </a:ext>
            </a:extLst>
          </p:cNvPr>
          <p:cNvSpPr/>
          <p:nvPr/>
        </p:nvSpPr>
        <p:spPr>
          <a:xfrm>
            <a:off x="546100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AA38242-F459-8F47-A7A4-2AB252C05D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4136" y="2116961"/>
            <a:ext cx="1877142" cy="1364314"/>
          </a:xfrm>
          <a:prstGeom prst="rect">
            <a:avLst/>
          </a:prstGeom>
        </p:spPr>
      </p:pic>
      <p:sp>
        <p:nvSpPr>
          <p:cNvPr id="11" name="Plassholder for innhold 2">
            <a:extLst>
              <a:ext uri="{FF2B5EF4-FFF2-40B4-BE49-F238E27FC236}">
                <a16:creationId xmlns:a16="http://schemas.microsoft.com/office/drawing/2014/main" id="{B51BDA72-9C6F-F04D-83DB-05818BACA73C}"/>
              </a:ext>
            </a:extLst>
          </p:cNvPr>
          <p:cNvSpPr txBox="1">
            <a:spLocks/>
          </p:cNvSpPr>
          <p:nvPr/>
        </p:nvSpPr>
        <p:spPr>
          <a:xfrm>
            <a:off x="7188879" y="2913288"/>
            <a:ext cx="2360256" cy="10156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nb-NO" dirty="0">
                <a:solidFill>
                  <a:schemeClr val="tx1"/>
                </a:solidFill>
              </a:rPr>
              <a:t>«Er det familien din som tvinger deg til å gå med hijab?»</a:t>
            </a:r>
          </a:p>
        </p:txBody>
      </p:sp>
      <p:sp>
        <p:nvSpPr>
          <p:cNvPr id="12" name="Plassholder for innhold 2">
            <a:extLst>
              <a:ext uri="{FF2B5EF4-FFF2-40B4-BE49-F238E27FC236}">
                <a16:creationId xmlns:a16="http://schemas.microsoft.com/office/drawing/2014/main" id="{5EEFCF4F-8575-1A48-A66F-77E98C124709}"/>
              </a:ext>
            </a:extLst>
          </p:cNvPr>
          <p:cNvSpPr txBox="1">
            <a:spLocks/>
          </p:cNvSpPr>
          <p:nvPr/>
        </p:nvSpPr>
        <p:spPr>
          <a:xfrm>
            <a:off x="3061197" y="2496923"/>
            <a:ext cx="1623019" cy="7185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nb-NO" dirty="0">
                <a:solidFill>
                  <a:schemeClr val="tx1"/>
                </a:solidFill>
              </a:rPr>
              <a:t>«Hvor er du fra, egentlig?»</a:t>
            </a:r>
          </a:p>
        </p:txBody>
      </p:sp>
      <p:pic>
        <p:nvPicPr>
          <p:cNvPr id="4" name="Bilde 3">
            <a:extLst>
              <a:ext uri="{FF2B5EF4-FFF2-40B4-BE49-F238E27FC236}">
                <a16:creationId xmlns:a16="http://schemas.microsoft.com/office/drawing/2014/main" id="{B6D50A60-0830-814E-82EF-027DC1AE2E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9056" y="3210545"/>
            <a:ext cx="2255206" cy="1639094"/>
          </a:xfrm>
          <a:prstGeom prst="rect">
            <a:avLst/>
          </a:prstGeom>
        </p:spPr>
      </p:pic>
      <p:sp>
        <p:nvSpPr>
          <p:cNvPr id="14" name="Plassholder for innhold 2">
            <a:extLst>
              <a:ext uri="{FF2B5EF4-FFF2-40B4-BE49-F238E27FC236}">
                <a16:creationId xmlns:a16="http://schemas.microsoft.com/office/drawing/2014/main" id="{49ABFFF5-A358-C143-B25E-D019DD4EBE66}"/>
              </a:ext>
            </a:extLst>
          </p:cNvPr>
          <p:cNvSpPr txBox="1">
            <a:spLocks/>
          </p:cNvSpPr>
          <p:nvPr/>
        </p:nvSpPr>
        <p:spPr>
          <a:xfrm>
            <a:off x="4740634" y="3699874"/>
            <a:ext cx="1752049" cy="6604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nb-NO" dirty="0">
                <a:solidFill>
                  <a:schemeClr val="tx1"/>
                </a:solidFill>
              </a:rPr>
              <a:t>«Kan jeg få ta på håret ditt?»</a:t>
            </a:r>
          </a:p>
        </p:txBody>
      </p:sp>
    </p:spTree>
    <p:extLst>
      <p:ext uri="{BB962C8B-B14F-4D97-AF65-F5344CB8AC3E}">
        <p14:creationId xmlns:p14="http://schemas.microsoft.com/office/powerpoint/2010/main" val="14279007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5">
            <a:extLst>
              <a:ext uri="{FF2B5EF4-FFF2-40B4-BE49-F238E27FC236}">
                <a16:creationId xmlns:a16="http://schemas.microsoft.com/office/drawing/2014/main" id="{5F5C626F-246A-DA44-9031-DE3C9E53F6A6}"/>
              </a:ext>
            </a:extLst>
          </p:cNvPr>
          <p:cNvSpPr txBox="1">
            <a:spLocks/>
          </p:cNvSpPr>
          <p:nvPr/>
        </p:nvSpPr>
        <p:spPr>
          <a:xfrm>
            <a:off x="5309030" y="1474961"/>
            <a:ext cx="1573940" cy="533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sz="2800" dirty="0"/>
              <a:t>HAR DU...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2923C723-4AF9-FF4C-8A95-618E9B3F1666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10" name="Plassholder for innhold 2">
            <a:extLst>
              <a:ext uri="{FF2B5EF4-FFF2-40B4-BE49-F238E27FC236}">
                <a16:creationId xmlns:a16="http://schemas.microsoft.com/office/drawing/2014/main" id="{D1BD1930-AB2F-2A4A-8C02-DC82A74FC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1662" y="2973388"/>
            <a:ext cx="4308675" cy="1122094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nb-NO" sz="1800" b="1" dirty="0">
                <a:solidFill>
                  <a:schemeClr val="tx1"/>
                </a:solidFill>
              </a:rPr>
              <a:t>opplevd rasisme eller diskriminering, eller vært vitne til at andre er blitt utsatt for det?</a:t>
            </a:r>
            <a:endParaRPr lang="nb-NO" sz="1800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endParaRPr lang="nb-NO" sz="1800" dirty="0">
              <a:solidFill>
                <a:schemeClr val="tx1"/>
              </a:solidFill>
            </a:endParaRP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F7B329EE-0E71-E541-B4EF-D6BCC46D14B6}"/>
              </a:ext>
            </a:extLst>
          </p:cNvPr>
          <p:cNvSpPr/>
          <p:nvPr/>
        </p:nvSpPr>
        <p:spPr>
          <a:xfrm>
            <a:off x="546100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</p:spTree>
    <p:extLst>
      <p:ext uri="{BB962C8B-B14F-4D97-AF65-F5344CB8AC3E}">
        <p14:creationId xmlns:p14="http://schemas.microsoft.com/office/powerpoint/2010/main" val="32350035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E710EF27-2A2D-8E43-969E-433DA7F23D87}"/>
              </a:ext>
            </a:extLst>
          </p:cNvPr>
          <p:cNvSpPr/>
          <p:nvPr/>
        </p:nvSpPr>
        <p:spPr>
          <a:xfrm>
            <a:off x="3090330" y="2600325"/>
            <a:ext cx="6011335" cy="27860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8" name="Tittel 5">
            <a:extLst>
              <a:ext uri="{FF2B5EF4-FFF2-40B4-BE49-F238E27FC236}">
                <a16:creationId xmlns:a16="http://schemas.microsoft.com/office/drawing/2014/main" id="{5F5C626F-246A-DA44-9031-DE3C9E53F6A6}"/>
              </a:ext>
            </a:extLst>
          </p:cNvPr>
          <p:cNvSpPr txBox="1">
            <a:spLocks/>
          </p:cNvSpPr>
          <p:nvPr/>
        </p:nvSpPr>
        <p:spPr>
          <a:xfrm>
            <a:off x="5505936" y="1474961"/>
            <a:ext cx="1180128" cy="533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sz="2800" dirty="0"/>
              <a:t>FAKTA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2923C723-4AF9-FF4C-8A95-618E9B3F1666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10" name="Plassholder for innhold 2">
            <a:extLst>
              <a:ext uri="{FF2B5EF4-FFF2-40B4-BE49-F238E27FC236}">
                <a16:creationId xmlns:a16="http://schemas.microsoft.com/office/drawing/2014/main" id="{D1BD1930-AB2F-2A4A-8C02-DC82A74FC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091" y="2973388"/>
            <a:ext cx="4985818" cy="1815782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nb-NO" sz="1800" dirty="0">
                <a:solidFill>
                  <a:schemeClr val="tx1"/>
                </a:solidFill>
              </a:rPr>
              <a:t>Rasisme er i smal betydning oppfatninger, holdninger eller handlinger som deler mennesker inn i kategorier basert på deres (antatte) etniske bakgrunn, hvor noen hevdes å være mer verdifull enn andre.</a:t>
            </a:r>
            <a:endParaRPr lang="nb-NO" sz="18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nb-NO" sz="1800" b="1" dirty="0">
                <a:solidFill>
                  <a:schemeClr val="tx1"/>
                </a:solidFill>
              </a:rPr>
              <a:t>Hva legger du i begrepet rasisme?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28C836C-A490-EF46-91A3-4DC326BB01FE}"/>
              </a:ext>
            </a:extLst>
          </p:cNvPr>
          <p:cNvSpPr/>
          <p:nvPr/>
        </p:nvSpPr>
        <p:spPr>
          <a:xfrm>
            <a:off x="546100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5371AE1-8E7B-7D45-9C4A-4E7E7EC2B2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0817" y="3564732"/>
            <a:ext cx="1667217" cy="3293268"/>
          </a:xfrm>
          <a:prstGeom prst="rect">
            <a:avLst/>
          </a:prstGeom>
        </p:spPr>
      </p:pic>
      <p:sp>
        <p:nvSpPr>
          <p:cNvPr id="7" name="Rektangel 6">
            <a:extLst>
              <a:ext uri="{FF2B5EF4-FFF2-40B4-BE49-F238E27FC236}">
                <a16:creationId xmlns:a16="http://schemas.microsoft.com/office/drawing/2014/main" id="{4383A65A-DDB1-BA44-B6F6-DC6841755BC7}"/>
              </a:ext>
            </a:extLst>
          </p:cNvPr>
          <p:cNvSpPr/>
          <p:nvPr/>
        </p:nvSpPr>
        <p:spPr>
          <a:xfrm>
            <a:off x="5698295" y="6142365"/>
            <a:ext cx="795411" cy="248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nb-NO" sz="1000" i="1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nb-NO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snl</a:t>
            </a:r>
            <a:r>
              <a:rPr lang="nb-NO" sz="1000" i="1" dirty="0">
                <a:latin typeface="Arial" panose="020B0604020202020204" pitchFamily="34" charset="0"/>
                <a:cs typeface="Arial" panose="020B0604020202020204" pitchFamily="34" charset="0"/>
              </a:rPr>
              <a:t> 2020</a:t>
            </a:r>
            <a:endParaRPr lang="nb-NO" sz="10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6270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1BA38748-676A-6E43-8516-DF00B16DA626}"/>
              </a:ext>
            </a:extLst>
          </p:cNvPr>
          <p:cNvSpPr/>
          <p:nvPr/>
        </p:nvSpPr>
        <p:spPr>
          <a:xfrm>
            <a:off x="3090330" y="2600325"/>
            <a:ext cx="6011335" cy="27860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8" name="Tittel 5">
            <a:extLst>
              <a:ext uri="{FF2B5EF4-FFF2-40B4-BE49-F238E27FC236}">
                <a16:creationId xmlns:a16="http://schemas.microsoft.com/office/drawing/2014/main" id="{5F5C626F-246A-DA44-9031-DE3C9E53F6A6}"/>
              </a:ext>
            </a:extLst>
          </p:cNvPr>
          <p:cNvSpPr txBox="1">
            <a:spLocks/>
          </p:cNvSpPr>
          <p:nvPr/>
        </p:nvSpPr>
        <p:spPr>
          <a:xfrm>
            <a:off x="5505936" y="1474960"/>
            <a:ext cx="1180128" cy="533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sz="2800" dirty="0"/>
              <a:t>FAKTA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2923C723-4AF9-FF4C-8A95-618E9B3F1666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10" name="Plassholder for innhold 2">
            <a:extLst>
              <a:ext uri="{FF2B5EF4-FFF2-40B4-BE49-F238E27FC236}">
                <a16:creationId xmlns:a16="http://schemas.microsoft.com/office/drawing/2014/main" id="{D1BD1930-AB2F-2A4A-8C02-DC82A74FC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708" y="2973388"/>
            <a:ext cx="4984581" cy="2576164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nb-NO" sz="1800" dirty="0">
                <a:solidFill>
                  <a:schemeClr val="tx1"/>
                </a:solidFill>
              </a:rPr>
              <a:t>Diskriminering betyr å behandle noen mindre gunstig enn andre. Individer kan bli diskriminert på grunnlag av deres kjønnsidentitet, religion, etnisitet eller nedsatt funksjonsevne.</a:t>
            </a:r>
          </a:p>
          <a:p>
            <a:pPr marL="0" indent="0" algn="ctr">
              <a:lnSpc>
                <a:spcPct val="100000"/>
              </a:lnSpc>
              <a:buNone/>
            </a:pPr>
            <a:endParaRPr lang="nb-NO" sz="18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nb-NO" sz="1800" b="1" dirty="0">
                <a:solidFill>
                  <a:schemeClr val="tx1"/>
                </a:solidFill>
              </a:rPr>
              <a:t>Hva legger du i begrepet diskriminering?</a:t>
            </a:r>
            <a:endParaRPr lang="nb-NO" sz="1800" dirty="0">
              <a:solidFill>
                <a:schemeClr val="tx1"/>
              </a:solidFill>
            </a:endParaRP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0C53EC52-DA13-4A42-AEAB-A9D36042C1CA}"/>
              </a:ext>
            </a:extLst>
          </p:cNvPr>
          <p:cNvSpPr/>
          <p:nvPr/>
        </p:nvSpPr>
        <p:spPr>
          <a:xfrm>
            <a:off x="5698295" y="6142365"/>
            <a:ext cx="795411" cy="248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nb-NO" sz="1000" i="1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nb-NO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snl</a:t>
            </a:r>
            <a:r>
              <a:rPr lang="nb-NO" sz="1000" i="1" dirty="0">
                <a:latin typeface="Arial" panose="020B0604020202020204" pitchFamily="34" charset="0"/>
                <a:cs typeface="Arial" panose="020B0604020202020204" pitchFamily="34" charset="0"/>
              </a:rPr>
              <a:t> 2020</a:t>
            </a:r>
            <a:endParaRPr lang="nb-NO" sz="10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AF023D36-0EB5-3B42-B195-9E72FBC87852}"/>
              </a:ext>
            </a:extLst>
          </p:cNvPr>
          <p:cNvSpPr/>
          <p:nvPr/>
        </p:nvSpPr>
        <p:spPr>
          <a:xfrm>
            <a:off x="546100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FA7C47-37E3-6C4F-8D6E-7741FAF42D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326" y="4443413"/>
            <a:ext cx="2878187" cy="2414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0870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A94C92BA-687E-0644-9239-F9CB6E9F7AE3}"/>
              </a:ext>
            </a:extLst>
          </p:cNvPr>
          <p:cNvSpPr/>
          <p:nvPr/>
        </p:nvSpPr>
        <p:spPr>
          <a:xfrm>
            <a:off x="3090330" y="2600325"/>
            <a:ext cx="6011335" cy="27860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8" name="Tittel 5">
            <a:extLst>
              <a:ext uri="{FF2B5EF4-FFF2-40B4-BE49-F238E27FC236}">
                <a16:creationId xmlns:a16="http://schemas.microsoft.com/office/drawing/2014/main" id="{5F5C626F-246A-DA44-9031-DE3C9E53F6A6}"/>
              </a:ext>
            </a:extLst>
          </p:cNvPr>
          <p:cNvSpPr txBox="1">
            <a:spLocks/>
          </p:cNvSpPr>
          <p:nvPr/>
        </p:nvSpPr>
        <p:spPr>
          <a:xfrm>
            <a:off x="5505936" y="1474960"/>
            <a:ext cx="1180128" cy="533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sz="2800" dirty="0"/>
              <a:t>FAKTA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2923C723-4AF9-FF4C-8A95-618E9B3F1666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10" name="Plassholder for innhold 2">
            <a:extLst>
              <a:ext uri="{FF2B5EF4-FFF2-40B4-BE49-F238E27FC236}">
                <a16:creationId xmlns:a16="http://schemas.microsoft.com/office/drawing/2014/main" id="{D1BD1930-AB2F-2A4A-8C02-DC82A74FC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6697" y="2973388"/>
            <a:ext cx="4458600" cy="2576164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nb-NO" sz="1800" dirty="0">
                <a:solidFill>
                  <a:schemeClr val="tx1"/>
                </a:solidFill>
              </a:rPr>
              <a:t>Forskjellsbehandling og diskriminering er et reelt problem på arbeidsmarkedet i Norge. Norske virksomheter ansetter stadig flere innvandrere fra EU-land, mens innvandrere fra Afrika og Asia har vanskeligheter med å få en jobb som passer deres kvalifikasjoner. 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0766C545-A09E-6F4B-B959-77FDAD60C4C5}"/>
              </a:ext>
            </a:extLst>
          </p:cNvPr>
          <p:cNvSpPr/>
          <p:nvPr/>
        </p:nvSpPr>
        <p:spPr>
          <a:xfrm>
            <a:off x="5415366" y="6142365"/>
            <a:ext cx="1361270" cy="248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nb-NO" sz="1000" i="1" dirty="0">
                <a:latin typeface="Arial" panose="020B0604020202020204" pitchFamily="34" charset="0"/>
                <a:cs typeface="Arial" panose="020B0604020202020204" pitchFamily="34" charset="0"/>
              </a:rPr>
              <a:t>© SSB analyse 2018</a:t>
            </a:r>
            <a:endParaRPr lang="nb-NO" sz="10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87329773-5CB3-3C47-9389-6CD226F81B5B}"/>
              </a:ext>
            </a:extLst>
          </p:cNvPr>
          <p:cNvSpPr/>
          <p:nvPr/>
        </p:nvSpPr>
        <p:spPr>
          <a:xfrm>
            <a:off x="546100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37E9E03-5C7B-C743-A97E-3000570B20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5440" y="4943475"/>
            <a:ext cx="2993131" cy="191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3275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5">
            <a:extLst>
              <a:ext uri="{FF2B5EF4-FFF2-40B4-BE49-F238E27FC236}">
                <a16:creationId xmlns:a16="http://schemas.microsoft.com/office/drawing/2014/main" id="{5F5C626F-246A-DA44-9031-DE3C9E53F6A6}"/>
              </a:ext>
            </a:extLst>
          </p:cNvPr>
          <p:cNvSpPr txBox="1">
            <a:spLocks/>
          </p:cNvSpPr>
          <p:nvPr/>
        </p:nvSpPr>
        <p:spPr>
          <a:xfrm>
            <a:off x="5086171" y="1474961"/>
            <a:ext cx="2019657" cy="533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sz="2800" dirty="0"/>
              <a:t>VISSTE DU...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2923C723-4AF9-FF4C-8A95-618E9B3F1666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10" name="Plassholder for innhold 2">
            <a:extLst>
              <a:ext uri="{FF2B5EF4-FFF2-40B4-BE49-F238E27FC236}">
                <a16:creationId xmlns:a16="http://schemas.microsoft.com/office/drawing/2014/main" id="{D1BD1930-AB2F-2A4A-8C02-DC82A74FC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2049" y="2973388"/>
            <a:ext cx="6067902" cy="2576164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nb-NO" sz="1800" dirty="0">
                <a:solidFill>
                  <a:schemeClr val="tx1"/>
                </a:solidFill>
              </a:rPr>
              <a:t>at i Grunnloven av 1814 var det bestemt at jøder ikke hadde adgang til riket? Det var på Henrik Wergelands initiativ at bestemmelsen ble opphevet i 1851.</a:t>
            </a:r>
          </a:p>
          <a:p>
            <a:pPr marL="0" indent="0" algn="ctr">
              <a:lnSpc>
                <a:spcPct val="100000"/>
              </a:lnSpc>
              <a:buNone/>
            </a:pPr>
            <a:endParaRPr lang="nb-NO" sz="1800" dirty="0">
              <a:solidFill>
                <a:schemeClr val="tx1"/>
              </a:solidFill>
            </a:endParaRP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0766C545-A09E-6F4B-B959-77FDAD60C4C5}"/>
              </a:ext>
            </a:extLst>
          </p:cNvPr>
          <p:cNvSpPr/>
          <p:nvPr/>
        </p:nvSpPr>
        <p:spPr>
          <a:xfrm>
            <a:off x="5353650" y="6142365"/>
            <a:ext cx="1484702" cy="248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nb-NO" sz="1000" i="1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nb-NO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Ekeløve-Slydal</a:t>
            </a:r>
            <a:r>
              <a:rPr lang="nb-NO" sz="1000" i="1" dirty="0">
                <a:latin typeface="Arial" panose="020B0604020202020204" pitchFamily="34" charset="0"/>
                <a:cs typeface="Arial" panose="020B0604020202020204" pitchFamily="34" charset="0"/>
              </a:rPr>
              <a:t> 2014</a:t>
            </a:r>
            <a:endParaRPr lang="nb-NO" sz="10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CAC831C7-A4B0-184B-A48D-8722051065B5}"/>
              </a:ext>
            </a:extLst>
          </p:cNvPr>
          <p:cNvSpPr/>
          <p:nvPr/>
        </p:nvSpPr>
        <p:spPr>
          <a:xfrm>
            <a:off x="546100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</p:spTree>
    <p:extLst>
      <p:ext uri="{BB962C8B-B14F-4D97-AF65-F5344CB8AC3E}">
        <p14:creationId xmlns:p14="http://schemas.microsoft.com/office/powerpoint/2010/main" val="40014196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5">
            <a:extLst>
              <a:ext uri="{FF2B5EF4-FFF2-40B4-BE49-F238E27FC236}">
                <a16:creationId xmlns:a16="http://schemas.microsoft.com/office/drawing/2014/main" id="{5F5C626F-246A-DA44-9031-DE3C9E53F6A6}"/>
              </a:ext>
            </a:extLst>
          </p:cNvPr>
          <p:cNvSpPr txBox="1">
            <a:spLocks/>
          </p:cNvSpPr>
          <p:nvPr/>
        </p:nvSpPr>
        <p:spPr>
          <a:xfrm>
            <a:off x="4270869" y="1474960"/>
            <a:ext cx="3650261" cy="533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sz="2800" dirty="0"/>
              <a:t>LOVER OG TRAKTATER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2923C723-4AF9-FF4C-8A95-618E9B3F1666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7" name="Plassholder for innhold 2">
            <a:extLst>
              <a:ext uri="{FF2B5EF4-FFF2-40B4-BE49-F238E27FC236}">
                <a16:creationId xmlns:a16="http://schemas.microsoft.com/office/drawing/2014/main" id="{95C701BC-8DEE-AA44-A233-968273C61A87}"/>
              </a:ext>
            </a:extLst>
          </p:cNvPr>
          <p:cNvSpPr txBox="1">
            <a:spLocks/>
          </p:cNvSpPr>
          <p:nvPr/>
        </p:nvSpPr>
        <p:spPr>
          <a:xfrm>
            <a:off x="1141405" y="2613260"/>
            <a:ext cx="9909187" cy="3087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nb-NO" sz="2500" b="1" dirty="0">
                <a:solidFill>
                  <a:schemeClr val="tx1"/>
                </a:solidFill>
              </a:rPr>
              <a:t>Kongeriket Norges Grunnlov</a:t>
            </a:r>
          </a:p>
          <a:p>
            <a:pPr marL="0" indent="0" algn="ctr">
              <a:lnSpc>
                <a:spcPct val="100000"/>
              </a:lnSpc>
              <a:buNone/>
            </a:pPr>
            <a:endParaRPr lang="nb-NO" sz="18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nb-NO" sz="1800" b="1" dirty="0">
                <a:solidFill>
                  <a:schemeClr val="tx1"/>
                </a:solidFill>
              </a:rPr>
              <a:t>Paragraf §98 – Alle er like for loven.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nb-NO" sz="1800" i="1" dirty="0">
                <a:solidFill>
                  <a:schemeClr val="tx1"/>
                </a:solidFill>
              </a:rPr>
              <a:t>Intet menneske må utsettes for usaklig eller uforholdsmessig forskjellsbehandling.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nb-NO" sz="1800" dirty="0">
                <a:solidFill>
                  <a:schemeClr val="tx1"/>
                </a:solidFill>
              </a:rPr>
              <a:t>13. mai 2014 vedtok Stortinget et nytt avsnitt i Grunnlovens § 98. Loven forbyr direkte og indirekte diskriminering der handlinger fører til at noen grupper rammes særlig hardt i praksis. Dette inkluderer seksuell trakassering og annen trakassering.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E5DE2B5D-354B-7E4D-B151-F98E7E75DC94}"/>
              </a:ext>
            </a:extLst>
          </p:cNvPr>
          <p:cNvSpPr/>
          <p:nvPr/>
        </p:nvSpPr>
        <p:spPr>
          <a:xfrm>
            <a:off x="5733562" y="6142365"/>
            <a:ext cx="724878" cy="248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nb-NO" sz="1000" i="1" dirty="0">
                <a:latin typeface="Arial" panose="020B0604020202020204" pitchFamily="34" charset="0"/>
                <a:cs typeface="Arial" panose="020B0604020202020204" pitchFamily="34" charset="0"/>
              </a:rPr>
              <a:t>© lovdata</a:t>
            </a:r>
            <a:endParaRPr lang="nb-NO" sz="10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D430E862-33A9-8547-B586-EB14D94DDEC4}"/>
              </a:ext>
            </a:extLst>
          </p:cNvPr>
          <p:cNvSpPr/>
          <p:nvPr/>
        </p:nvSpPr>
        <p:spPr>
          <a:xfrm>
            <a:off x="546100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</p:spTree>
    <p:extLst>
      <p:ext uri="{BB962C8B-B14F-4D97-AF65-F5344CB8AC3E}">
        <p14:creationId xmlns:p14="http://schemas.microsoft.com/office/powerpoint/2010/main" val="32158298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5">
            <a:extLst>
              <a:ext uri="{FF2B5EF4-FFF2-40B4-BE49-F238E27FC236}">
                <a16:creationId xmlns:a16="http://schemas.microsoft.com/office/drawing/2014/main" id="{5F5C626F-246A-DA44-9031-DE3C9E53F6A6}"/>
              </a:ext>
            </a:extLst>
          </p:cNvPr>
          <p:cNvSpPr txBox="1">
            <a:spLocks/>
          </p:cNvSpPr>
          <p:nvPr/>
        </p:nvSpPr>
        <p:spPr>
          <a:xfrm>
            <a:off x="4644789" y="1474961"/>
            <a:ext cx="2902422" cy="533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sz="2800" dirty="0"/>
              <a:t>TIL ETTERTANKE...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2923C723-4AF9-FF4C-8A95-618E9B3F1666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10" name="Plassholder for innhold 2">
            <a:extLst>
              <a:ext uri="{FF2B5EF4-FFF2-40B4-BE49-F238E27FC236}">
                <a16:creationId xmlns:a16="http://schemas.microsoft.com/office/drawing/2014/main" id="{D1BD1930-AB2F-2A4A-8C02-DC82A74FC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4800" y="2973388"/>
            <a:ext cx="6502400" cy="2576164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nb-NO" sz="1800" dirty="0">
                <a:solidFill>
                  <a:schemeClr val="tx1"/>
                </a:solidFill>
              </a:rPr>
              <a:t>er det flere studiesteder som praktiserer kvotering ved søknad om opptak. For eksempel, så har universitet i Tromsø egen kvotering som gir personer med nord-norsk bakgrunn en fordel ved opptak på studier.</a:t>
            </a:r>
          </a:p>
          <a:p>
            <a:pPr marL="0" indent="0" algn="ctr">
              <a:lnSpc>
                <a:spcPct val="100000"/>
              </a:lnSpc>
              <a:buNone/>
            </a:pPr>
            <a:endParaRPr lang="nb-NO" sz="18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nb-NO" sz="1800" b="1" dirty="0">
                <a:solidFill>
                  <a:schemeClr val="tx1"/>
                </a:solidFill>
              </a:rPr>
              <a:t>Er kvoteringer ved studier eller </a:t>
            </a:r>
            <a:br>
              <a:rPr lang="nb-NO" sz="1800" b="1" dirty="0">
                <a:solidFill>
                  <a:schemeClr val="tx1"/>
                </a:solidFill>
              </a:rPr>
            </a:br>
            <a:r>
              <a:rPr lang="nb-NO" sz="1800" b="1" dirty="0">
                <a:solidFill>
                  <a:schemeClr val="tx1"/>
                </a:solidFill>
              </a:rPr>
              <a:t>arbeidssteder diskriminerende?</a:t>
            </a:r>
            <a:endParaRPr lang="nb-NO" sz="1800" dirty="0">
              <a:solidFill>
                <a:schemeClr val="tx1"/>
              </a:solidFill>
            </a:endParaRP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A1AE785E-E29C-744C-AA31-4374841521DC}"/>
              </a:ext>
            </a:extLst>
          </p:cNvPr>
          <p:cNvSpPr/>
          <p:nvPr/>
        </p:nvSpPr>
        <p:spPr>
          <a:xfrm>
            <a:off x="546100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</p:spTree>
    <p:extLst>
      <p:ext uri="{BB962C8B-B14F-4D97-AF65-F5344CB8AC3E}">
        <p14:creationId xmlns:p14="http://schemas.microsoft.com/office/powerpoint/2010/main" val="28851114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ktangel 19">
            <a:extLst>
              <a:ext uri="{FF2B5EF4-FFF2-40B4-BE49-F238E27FC236}">
                <a16:creationId xmlns:a16="http://schemas.microsoft.com/office/drawing/2014/main" id="{B1B31DFF-61AC-5B4F-8B4A-7EA13F85BBEE}"/>
              </a:ext>
            </a:extLst>
          </p:cNvPr>
          <p:cNvSpPr/>
          <p:nvPr/>
        </p:nvSpPr>
        <p:spPr>
          <a:xfrm>
            <a:off x="4654074" y="2787802"/>
            <a:ext cx="2881895" cy="31204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7DF5C78C-547E-1445-8814-ADD20B95BCE8}"/>
              </a:ext>
            </a:extLst>
          </p:cNvPr>
          <p:cNvSpPr/>
          <p:nvPr/>
        </p:nvSpPr>
        <p:spPr>
          <a:xfrm>
            <a:off x="8039275" y="2787802"/>
            <a:ext cx="2881895" cy="31204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3F5AECFF-449C-E44E-81F0-416328CE1910}"/>
              </a:ext>
            </a:extLst>
          </p:cNvPr>
          <p:cNvSpPr/>
          <p:nvPr/>
        </p:nvSpPr>
        <p:spPr>
          <a:xfrm>
            <a:off x="1270830" y="2787802"/>
            <a:ext cx="2881895" cy="31204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8" name="Tittel 5">
            <a:extLst>
              <a:ext uri="{FF2B5EF4-FFF2-40B4-BE49-F238E27FC236}">
                <a16:creationId xmlns:a16="http://schemas.microsoft.com/office/drawing/2014/main" id="{5F5C626F-246A-DA44-9031-DE3C9E53F6A6}"/>
              </a:ext>
            </a:extLst>
          </p:cNvPr>
          <p:cNvSpPr txBox="1">
            <a:spLocks/>
          </p:cNvSpPr>
          <p:nvPr/>
        </p:nvSpPr>
        <p:spPr>
          <a:xfrm>
            <a:off x="4644789" y="1474961"/>
            <a:ext cx="2902422" cy="533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sz="2800" dirty="0"/>
              <a:t>TIL ETTERTANKE...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2923C723-4AF9-FF4C-8A95-618E9B3F1666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37179B03-FEBE-9245-8BBE-5E30861083D5}"/>
              </a:ext>
            </a:extLst>
          </p:cNvPr>
          <p:cNvSpPr/>
          <p:nvPr/>
        </p:nvSpPr>
        <p:spPr>
          <a:xfrm>
            <a:off x="5597929" y="6154471"/>
            <a:ext cx="994183" cy="248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nb-NO" sz="1000" i="1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nb-NO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Bufdir</a:t>
            </a:r>
            <a:r>
              <a:rPr lang="nb-NO" sz="1000" i="1" dirty="0">
                <a:latin typeface="Arial" panose="020B0604020202020204" pitchFamily="34" charset="0"/>
                <a:cs typeface="Arial" panose="020B0604020202020204" pitchFamily="34" charset="0"/>
              </a:rPr>
              <a:t> 2020’</a:t>
            </a:r>
            <a:endParaRPr lang="nb-NO" sz="10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Plassholder for innhold 2">
            <a:extLst>
              <a:ext uri="{FF2B5EF4-FFF2-40B4-BE49-F238E27FC236}">
                <a16:creationId xmlns:a16="http://schemas.microsoft.com/office/drawing/2014/main" id="{D1BD1930-AB2F-2A4A-8C02-DC82A74FC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0386" y="2275339"/>
            <a:ext cx="3896799" cy="429547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nb-NO" sz="1800" b="1" dirty="0">
                <a:solidFill>
                  <a:schemeClr val="tx1"/>
                </a:solidFill>
              </a:rPr>
              <a:t>viser statistikk at: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2149A673-63F3-3649-8A3E-0599BFDFF575}"/>
              </a:ext>
            </a:extLst>
          </p:cNvPr>
          <p:cNvSpPr/>
          <p:nvPr/>
        </p:nvSpPr>
        <p:spPr>
          <a:xfrm>
            <a:off x="546100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C1C960BB-0397-D84E-AE86-310435A7B1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4811052"/>
              </p:ext>
            </p:extLst>
          </p:nvPr>
        </p:nvGraphicFramePr>
        <p:xfrm>
          <a:off x="1270753" y="2853336"/>
          <a:ext cx="2849633" cy="1538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Plassholder for innhold 2">
            <a:extLst>
              <a:ext uri="{FF2B5EF4-FFF2-40B4-BE49-F238E27FC236}">
                <a16:creationId xmlns:a16="http://schemas.microsoft.com/office/drawing/2014/main" id="{B6AF1771-605B-204E-AC1A-F3DBBAAA8C28}"/>
              </a:ext>
            </a:extLst>
          </p:cNvPr>
          <p:cNvSpPr txBox="1">
            <a:spLocks/>
          </p:cNvSpPr>
          <p:nvPr/>
        </p:nvSpPr>
        <p:spPr>
          <a:xfrm>
            <a:off x="8511951" y="4413601"/>
            <a:ext cx="1932830" cy="10130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nb-NO" b="1" dirty="0">
                <a:solidFill>
                  <a:schemeClr val="tx1"/>
                </a:solidFill>
              </a:rPr>
              <a:t>4 av 10 </a:t>
            </a:r>
            <a:r>
              <a:rPr lang="nb-NO" dirty="0">
                <a:solidFill>
                  <a:schemeClr val="tx1"/>
                </a:solidFill>
              </a:rPr>
              <a:t>kunne ikke tenke seg å ha rom som nabo.</a:t>
            </a:r>
          </a:p>
        </p:txBody>
      </p:sp>
      <p:sp>
        <p:nvSpPr>
          <p:cNvPr id="13" name="Plassholder for innhold 2">
            <a:extLst>
              <a:ext uri="{FF2B5EF4-FFF2-40B4-BE49-F238E27FC236}">
                <a16:creationId xmlns:a16="http://schemas.microsoft.com/office/drawing/2014/main" id="{CA17EE71-CBAD-1847-9AEA-A6C37107D519}"/>
              </a:ext>
            </a:extLst>
          </p:cNvPr>
          <p:cNvSpPr txBox="1">
            <a:spLocks/>
          </p:cNvSpPr>
          <p:nvPr/>
        </p:nvSpPr>
        <p:spPr>
          <a:xfrm>
            <a:off x="1318446" y="4413601"/>
            <a:ext cx="2786661" cy="13566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nb-NO" b="1" dirty="0">
                <a:solidFill>
                  <a:schemeClr val="tx1"/>
                </a:solidFill>
              </a:rPr>
              <a:t>Mer enn 60 % </a:t>
            </a:r>
            <a:r>
              <a:rPr lang="nb-NO" dirty="0">
                <a:solidFill>
                  <a:schemeClr val="tx1"/>
                </a:solidFill>
              </a:rPr>
              <a:t>av jøder unngår noen ganger å vise sin religiøse tilhørighet av redsel for negative holdninger.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29F16E5-310F-BA46-A2F8-25E66FD118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45713101"/>
              </p:ext>
            </p:extLst>
          </p:nvPr>
        </p:nvGraphicFramePr>
        <p:xfrm>
          <a:off x="4983841" y="2853336"/>
          <a:ext cx="2224314" cy="1538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Plassholder for innhold 2">
            <a:extLst>
              <a:ext uri="{FF2B5EF4-FFF2-40B4-BE49-F238E27FC236}">
                <a16:creationId xmlns:a16="http://schemas.microsoft.com/office/drawing/2014/main" id="{C9DBFE19-3108-6644-B4BD-91A7ACEE1451}"/>
              </a:ext>
            </a:extLst>
          </p:cNvPr>
          <p:cNvSpPr txBox="1">
            <a:spLocks/>
          </p:cNvSpPr>
          <p:nvPr/>
        </p:nvSpPr>
        <p:spPr>
          <a:xfrm>
            <a:off x="4802231" y="4413601"/>
            <a:ext cx="2585580" cy="994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nb-NO" b="1" dirty="0">
                <a:solidFill>
                  <a:schemeClr val="tx1"/>
                </a:solidFill>
              </a:rPr>
              <a:t>50 % </a:t>
            </a:r>
            <a:r>
              <a:rPr lang="nb-NO" dirty="0">
                <a:solidFill>
                  <a:schemeClr val="tx1"/>
                </a:solidFill>
              </a:rPr>
              <a:t>av samer med sterk samisk tilknytning har opplevd diskriminering.</a:t>
            </a:r>
          </a:p>
        </p:txBody>
      </p:sp>
      <p:pic>
        <p:nvPicPr>
          <p:cNvPr id="18" name="Bilde 17">
            <a:extLst>
              <a:ext uri="{FF2B5EF4-FFF2-40B4-BE49-F238E27FC236}">
                <a16:creationId xmlns:a16="http://schemas.microsoft.com/office/drawing/2014/main" id="{045665F7-DD25-D445-A3FA-9134709988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2675" y="3086141"/>
            <a:ext cx="1531382" cy="1155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512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4" descr="Et bilde som inneholder person, utendørs, bygning, personer&#10;&#10;Automatisk generert beskrivelse">
            <a:extLst>
              <a:ext uri="{FF2B5EF4-FFF2-40B4-BE49-F238E27FC236}">
                <a16:creationId xmlns:a16="http://schemas.microsoft.com/office/drawing/2014/main" id="{49F41E46-C96F-674F-A254-F2F5E1F72B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62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0770FC91-A08E-8246-817A-1214F6C0277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88677261-A2F3-A54B-AFB5-696B6FABB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0798" y="2036251"/>
            <a:ext cx="7023102" cy="2785497"/>
          </a:xfrm>
        </p:spPr>
        <p:txBody>
          <a:bodyPr anchor="ctr">
            <a:noAutofit/>
          </a:bodyPr>
          <a:lstStyle/>
          <a:p>
            <a:r>
              <a:rPr lang="nb-NO" dirty="0"/>
              <a:t>ENERGIZERS KEEP THE SURROUNDING ALIVE, BE AN ENERGIZER ALL DAY LONG</a:t>
            </a: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A3411C7-1391-7D46-9913-3875AE2038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0374" y="2590799"/>
            <a:ext cx="1702805" cy="161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7244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5">
            <a:extLst>
              <a:ext uri="{FF2B5EF4-FFF2-40B4-BE49-F238E27FC236}">
                <a16:creationId xmlns:a16="http://schemas.microsoft.com/office/drawing/2014/main" id="{5F5C626F-246A-DA44-9031-DE3C9E53F6A6}"/>
              </a:ext>
            </a:extLst>
          </p:cNvPr>
          <p:cNvSpPr txBox="1">
            <a:spLocks/>
          </p:cNvSpPr>
          <p:nvPr/>
        </p:nvSpPr>
        <p:spPr>
          <a:xfrm>
            <a:off x="4644789" y="1474960"/>
            <a:ext cx="2902422" cy="533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sz="2800" dirty="0"/>
              <a:t>TIL ETTERTANKE...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2923C723-4AF9-FF4C-8A95-618E9B3F1666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37179B03-FEBE-9245-8BBE-5E30861083D5}"/>
              </a:ext>
            </a:extLst>
          </p:cNvPr>
          <p:cNvSpPr/>
          <p:nvPr/>
        </p:nvSpPr>
        <p:spPr>
          <a:xfrm>
            <a:off x="5353651" y="6142365"/>
            <a:ext cx="1484702" cy="248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nb-NO" sz="1000" i="1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nb-NO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Ekeløve-Slydal</a:t>
            </a:r>
            <a:r>
              <a:rPr lang="nb-NO" sz="1000" i="1" dirty="0">
                <a:latin typeface="Arial" panose="020B0604020202020204" pitchFamily="34" charset="0"/>
                <a:cs typeface="Arial" panose="020B0604020202020204" pitchFamily="34" charset="0"/>
              </a:rPr>
              <a:t> 2014</a:t>
            </a:r>
            <a:endParaRPr lang="nb-NO" sz="10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Plassholder for innhold 2">
            <a:extLst>
              <a:ext uri="{FF2B5EF4-FFF2-40B4-BE49-F238E27FC236}">
                <a16:creationId xmlns:a16="http://schemas.microsoft.com/office/drawing/2014/main" id="{D1BD1930-AB2F-2A4A-8C02-DC82A74FC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0062" y="2973387"/>
            <a:ext cx="5371875" cy="2351171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nb-NO" sz="1800" dirty="0">
                <a:solidFill>
                  <a:schemeClr val="tx1"/>
                </a:solidFill>
              </a:rPr>
              <a:t>har samene i en årrekke vært utsatt for diskriminering. De fikk ikke beholde sin religion eller sitt språk, og hadde ikke retten til å eie land.</a:t>
            </a:r>
          </a:p>
          <a:p>
            <a:pPr marL="0" indent="0" algn="ctr">
              <a:lnSpc>
                <a:spcPct val="100000"/>
              </a:lnSpc>
              <a:buNone/>
            </a:pPr>
            <a:endParaRPr lang="nb-NO" sz="18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nb-NO" sz="1800" b="1" dirty="0">
                <a:solidFill>
                  <a:schemeClr val="tx1"/>
                </a:solidFill>
              </a:rPr>
              <a:t>Hvordan er situasjonen i dag?</a:t>
            </a:r>
            <a:endParaRPr lang="nb-NO" sz="1800" dirty="0">
              <a:solidFill>
                <a:schemeClr val="tx1"/>
              </a:solidFill>
            </a:endParaRP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D315A3A9-03D6-4445-9330-AEFAEEE6C2FC}"/>
              </a:ext>
            </a:extLst>
          </p:cNvPr>
          <p:cNvSpPr/>
          <p:nvPr/>
        </p:nvSpPr>
        <p:spPr>
          <a:xfrm>
            <a:off x="546100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</p:spTree>
    <p:extLst>
      <p:ext uri="{BB962C8B-B14F-4D97-AF65-F5344CB8AC3E}">
        <p14:creationId xmlns:p14="http://schemas.microsoft.com/office/powerpoint/2010/main" val="6297064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5">
            <a:extLst>
              <a:ext uri="{FF2B5EF4-FFF2-40B4-BE49-F238E27FC236}">
                <a16:creationId xmlns:a16="http://schemas.microsoft.com/office/drawing/2014/main" id="{5F5C626F-246A-DA44-9031-DE3C9E53F6A6}"/>
              </a:ext>
            </a:extLst>
          </p:cNvPr>
          <p:cNvSpPr txBox="1">
            <a:spLocks/>
          </p:cNvSpPr>
          <p:nvPr/>
        </p:nvSpPr>
        <p:spPr>
          <a:xfrm>
            <a:off x="4598953" y="1474961"/>
            <a:ext cx="2994092" cy="533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sz="2800" dirty="0"/>
              <a:t>AMNESTY MENER...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2923C723-4AF9-FF4C-8A95-618E9B3F1666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10" name="Plassholder for innhold 2">
            <a:extLst>
              <a:ext uri="{FF2B5EF4-FFF2-40B4-BE49-F238E27FC236}">
                <a16:creationId xmlns:a16="http://schemas.microsoft.com/office/drawing/2014/main" id="{D1BD1930-AB2F-2A4A-8C02-DC82A74FC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7948" y="2973387"/>
            <a:ext cx="6276104" cy="1800913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nb-NO" sz="1800" dirty="0">
                <a:solidFill>
                  <a:schemeClr val="tx1"/>
                </a:solidFill>
              </a:rPr>
              <a:t>at forbud mot diskriminering er et sentralt prinsipp i menneskerettighetene. Det understrekes at alle mennesker har de samme rettighetene, uavhengig av, f.eks.:</a:t>
            </a:r>
          </a:p>
          <a:p>
            <a:pPr marL="0" indent="0" algn="ctr">
              <a:lnSpc>
                <a:spcPct val="100000"/>
              </a:lnSpc>
              <a:buNone/>
            </a:pPr>
            <a:endParaRPr lang="nb-NO" sz="1800" dirty="0">
              <a:solidFill>
                <a:schemeClr val="tx1"/>
              </a:solidFill>
            </a:endParaRP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C758C88B-C4E9-534F-9FC9-7B0B9D3DE2F7}"/>
              </a:ext>
            </a:extLst>
          </p:cNvPr>
          <p:cNvSpPr/>
          <p:nvPr/>
        </p:nvSpPr>
        <p:spPr>
          <a:xfrm>
            <a:off x="4108410" y="4321147"/>
            <a:ext cx="2479321" cy="938783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b-NO" sz="1400" i="1" dirty="0"/>
              <a:t>Etnisitet og nasjonalitet</a:t>
            </a:r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b-NO" sz="1400" i="1" dirty="0"/>
              <a:t>Politisk ståsted</a:t>
            </a:r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b-NO" sz="1400" i="1" dirty="0"/>
              <a:t>Sosial bakgrunn og språk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35AE7546-E150-CB44-89F0-D139C741CC91}"/>
              </a:ext>
            </a:extLst>
          </p:cNvPr>
          <p:cNvSpPr/>
          <p:nvPr/>
        </p:nvSpPr>
        <p:spPr>
          <a:xfrm>
            <a:off x="546100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E4C65013-DD53-004C-A908-728D242915B7}"/>
              </a:ext>
            </a:extLst>
          </p:cNvPr>
          <p:cNvSpPr/>
          <p:nvPr/>
        </p:nvSpPr>
        <p:spPr>
          <a:xfrm>
            <a:off x="1931168" y="4321146"/>
            <a:ext cx="1714499" cy="938783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b-NO" sz="1400" i="1" dirty="0"/>
              <a:t>Religion og tro</a:t>
            </a:r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b-NO" sz="1400" i="1" dirty="0"/>
              <a:t>Kjønn</a:t>
            </a:r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b-NO" sz="1400" i="1" dirty="0"/>
              <a:t>Funksjonsevne</a:t>
            </a: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94FEEDCE-F20B-134F-BB85-94BA38A183FF}"/>
              </a:ext>
            </a:extLst>
          </p:cNvPr>
          <p:cNvSpPr/>
          <p:nvPr/>
        </p:nvSpPr>
        <p:spPr>
          <a:xfrm>
            <a:off x="7050474" y="4333763"/>
            <a:ext cx="3210355" cy="938783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b-NO" sz="1400" i="1" dirty="0"/>
              <a:t>Seksuell legning og kjønnsidentitet</a:t>
            </a:r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b-NO" sz="1400" i="1" dirty="0"/>
              <a:t>Alder</a:t>
            </a:r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b-NO" sz="1400" i="1" dirty="0"/>
              <a:t>Helse</a:t>
            </a:r>
          </a:p>
        </p:txBody>
      </p:sp>
    </p:spTree>
    <p:extLst>
      <p:ext uri="{BB962C8B-B14F-4D97-AF65-F5344CB8AC3E}">
        <p14:creationId xmlns:p14="http://schemas.microsoft.com/office/powerpoint/2010/main" val="39646630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5">
            <a:extLst>
              <a:ext uri="{FF2B5EF4-FFF2-40B4-BE49-F238E27FC236}">
                <a16:creationId xmlns:a16="http://schemas.microsoft.com/office/drawing/2014/main" id="{5F5C626F-246A-DA44-9031-DE3C9E53F6A6}"/>
              </a:ext>
            </a:extLst>
          </p:cNvPr>
          <p:cNvSpPr txBox="1">
            <a:spLocks/>
          </p:cNvSpPr>
          <p:nvPr/>
        </p:nvSpPr>
        <p:spPr>
          <a:xfrm>
            <a:off x="4598953" y="1474961"/>
            <a:ext cx="2994092" cy="533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sz="2800" dirty="0"/>
              <a:t>AMNESTY MENER...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2923C723-4AF9-FF4C-8A95-618E9B3F1666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10" name="Plassholder for innhold 2">
            <a:extLst>
              <a:ext uri="{FF2B5EF4-FFF2-40B4-BE49-F238E27FC236}">
                <a16:creationId xmlns:a16="http://schemas.microsoft.com/office/drawing/2014/main" id="{D1BD1930-AB2F-2A4A-8C02-DC82A74FC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8708" y="2973387"/>
            <a:ext cx="5854582" cy="2490153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nb-NO" sz="1800" dirty="0">
                <a:solidFill>
                  <a:schemeClr val="tx1"/>
                </a:solidFill>
              </a:rPr>
              <a:t>at alle har rett til å uttrykke sine kulturelle, tradisjonelle eller religiøse bakgrunn ved å ha på seg en spesiell type klær. Samtidig skal ingen bli presset eller tvunget til å kle seg på denne måten. Men generelle klesforbud som krenker friheten til de som ønsker å kle seg på en bestemt måte, er ikke veien å gå for å hindre dette.</a:t>
            </a:r>
          </a:p>
        </p:txBody>
      </p:sp>
    </p:spTree>
    <p:extLst>
      <p:ext uri="{BB962C8B-B14F-4D97-AF65-F5344CB8AC3E}">
        <p14:creationId xmlns:p14="http://schemas.microsoft.com/office/powerpoint/2010/main" val="20243501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2923C723-4AF9-FF4C-8A95-618E9B3F1666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15" name="Tittel 1">
            <a:extLst>
              <a:ext uri="{FF2B5EF4-FFF2-40B4-BE49-F238E27FC236}">
                <a16:creationId xmlns:a16="http://schemas.microsoft.com/office/drawing/2014/main" id="{F964C4E8-0C4B-E448-9BB7-6409AEB8C992}"/>
              </a:ext>
            </a:extLst>
          </p:cNvPr>
          <p:cNvSpPr txBox="1">
            <a:spLocks/>
          </p:cNvSpPr>
          <p:nvPr/>
        </p:nvSpPr>
        <p:spPr>
          <a:xfrm>
            <a:off x="2584449" y="2695575"/>
            <a:ext cx="7023102" cy="14668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b="0" dirty="0">
                <a:solidFill>
                  <a:schemeClr val="tx1"/>
                </a:solidFill>
              </a:rPr>
              <a:t>Hva kan du gjøre for å forhindre rasisme og diskriminering?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C2112014-13A3-AD4F-9269-CD747E718091}"/>
              </a:ext>
            </a:extLst>
          </p:cNvPr>
          <p:cNvSpPr/>
          <p:nvPr/>
        </p:nvSpPr>
        <p:spPr>
          <a:xfrm>
            <a:off x="546100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</p:spTree>
    <p:extLst>
      <p:ext uri="{BB962C8B-B14F-4D97-AF65-F5344CB8AC3E}">
        <p14:creationId xmlns:p14="http://schemas.microsoft.com/office/powerpoint/2010/main" val="39926107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>
            <a:extLst>
              <a:ext uri="{FF2B5EF4-FFF2-40B4-BE49-F238E27FC236}">
                <a16:creationId xmlns:a16="http://schemas.microsoft.com/office/drawing/2014/main" id="{458A3FEF-A519-BE46-B003-51346F9F0B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15" t="7747" r="1878" b="16544"/>
          <a:stretch/>
        </p:blipFill>
        <p:spPr>
          <a:xfrm>
            <a:off x="3068" y="0"/>
            <a:ext cx="12188932" cy="6857999"/>
          </a:xfrm>
          <a:prstGeom prst="rect">
            <a:avLst/>
          </a:prstGeom>
        </p:spPr>
      </p:pic>
      <p:sp>
        <p:nvSpPr>
          <p:cNvPr id="6" name="Tittel 5">
            <a:extLst>
              <a:ext uri="{FF2B5EF4-FFF2-40B4-BE49-F238E27FC236}">
                <a16:creationId xmlns:a16="http://schemas.microsoft.com/office/drawing/2014/main" id="{2A91575E-C406-B149-9EFB-348C1CA45B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43550" y="2679703"/>
            <a:ext cx="4704900" cy="1498591"/>
          </a:xfrm>
          <a:solidFill>
            <a:schemeClr val="tx2"/>
          </a:solidFill>
        </p:spPr>
        <p:txBody>
          <a:bodyPr anchor="ctr">
            <a:normAutofit/>
          </a:bodyPr>
          <a:lstStyle/>
          <a:p>
            <a:r>
              <a:rPr lang="nb-NO" sz="4400" dirty="0">
                <a:solidFill>
                  <a:schemeClr val="tx1"/>
                </a:solidFill>
              </a:rPr>
              <a:t>OPPSUMMERING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B20666B3-DB25-014A-BDBA-337258615DDC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</p:spTree>
    <p:extLst>
      <p:ext uri="{BB962C8B-B14F-4D97-AF65-F5344CB8AC3E}">
        <p14:creationId xmlns:p14="http://schemas.microsoft.com/office/powerpoint/2010/main" val="5970123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tel 1">
            <a:extLst>
              <a:ext uri="{FF2B5EF4-FFF2-40B4-BE49-F238E27FC236}">
                <a16:creationId xmlns:a16="http://schemas.microsoft.com/office/drawing/2014/main" id="{2D5B2938-48F7-1A43-8B6B-AF380FB21B25}"/>
              </a:ext>
            </a:extLst>
          </p:cNvPr>
          <p:cNvSpPr txBox="1">
            <a:spLocks/>
          </p:cNvSpPr>
          <p:nvPr/>
        </p:nvSpPr>
        <p:spPr>
          <a:xfrm>
            <a:off x="2584449" y="3105151"/>
            <a:ext cx="7023102" cy="76942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b="0" dirty="0">
                <a:solidFill>
                  <a:schemeClr val="tx1"/>
                </a:solidFill>
              </a:rPr>
              <a:t>Har noen endret mening?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37D8644B-890B-114A-8FA5-ABB7F740421B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71799520-C617-2344-A14B-34B7A41710AF}"/>
              </a:ext>
            </a:extLst>
          </p:cNvPr>
          <p:cNvSpPr/>
          <p:nvPr/>
        </p:nvSpPr>
        <p:spPr>
          <a:xfrm>
            <a:off x="546100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</p:spTree>
    <p:extLst>
      <p:ext uri="{BB962C8B-B14F-4D97-AF65-F5344CB8AC3E}">
        <p14:creationId xmlns:p14="http://schemas.microsoft.com/office/powerpoint/2010/main" val="14636480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6F0270C0-F58A-7042-845F-1B03969C7523}"/>
              </a:ext>
            </a:extLst>
          </p:cNvPr>
          <p:cNvSpPr/>
          <p:nvPr/>
        </p:nvSpPr>
        <p:spPr>
          <a:xfrm>
            <a:off x="3090330" y="2600325"/>
            <a:ext cx="6011335" cy="27860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8" name="Tittel 5">
            <a:extLst>
              <a:ext uri="{FF2B5EF4-FFF2-40B4-BE49-F238E27FC236}">
                <a16:creationId xmlns:a16="http://schemas.microsoft.com/office/drawing/2014/main" id="{E6299497-A6D8-FA45-BB53-DC0C1C79FBD1}"/>
              </a:ext>
            </a:extLst>
          </p:cNvPr>
          <p:cNvSpPr txBox="1">
            <a:spLocks/>
          </p:cNvSpPr>
          <p:nvPr/>
        </p:nvSpPr>
        <p:spPr>
          <a:xfrm>
            <a:off x="5272087" y="1474961"/>
            <a:ext cx="1647825" cy="533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sz="3000" dirty="0"/>
              <a:t>PÅSTAND</a:t>
            </a:r>
          </a:p>
        </p:txBody>
      </p:sp>
      <p:sp>
        <p:nvSpPr>
          <p:cNvPr id="10" name="Tittel 1">
            <a:extLst>
              <a:ext uri="{FF2B5EF4-FFF2-40B4-BE49-F238E27FC236}">
                <a16:creationId xmlns:a16="http://schemas.microsoft.com/office/drawing/2014/main" id="{2D5B2938-48F7-1A43-8B6B-AF380FB21B25}"/>
              </a:ext>
            </a:extLst>
          </p:cNvPr>
          <p:cNvSpPr txBox="1">
            <a:spLocks/>
          </p:cNvSpPr>
          <p:nvPr/>
        </p:nvSpPr>
        <p:spPr>
          <a:xfrm>
            <a:off x="3818064" y="3614816"/>
            <a:ext cx="4555866" cy="101714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b="0" dirty="0">
                <a:solidFill>
                  <a:schemeClr val="tx1"/>
                </a:solidFill>
              </a:rPr>
              <a:t>Alle diskriminerer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40270FF4-B5FC-9544-B603-B83A8C9193AB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C73E0C71-9E53-8B4E-B507-E57083709AC2}"/>
              </a:ext>
            </a:extLst>
          </p:cNvPr>
          <p:cNvSpPr/>
          <p:nvPr/>
        </p:nvSpPr>
        <p:spPr>
          <a:xfrm>
            <a:off x="546100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</p:spTree>
    <p:extLst>
      <p:ext uri="{BB962C8B-B14F-4D97-AF65-F5344CB8AC3E}">
        <p14:creationId xmlns:p14="http://schemas.microsoft.com/office/powerpoint/2010/main" val="32441747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6F0270C0-F58A-7042-845F-1B03969C7523}"/>
              </a:ext>
            </a:extLst>
          </p:cNvPr>
          <p:cNvSpPr/>
          <p:nvPr/>
        </p:nvSpPr>
        <p:spPr>
          <a:xfrm>
            <a:off x="3090330" y="2600325"/>
            <a:ext cx="6011335" cy="27860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8" name="Tittel 5">
            <a:extLst>
              <a:ext uri="{FF2B5EF4-FFF2-40B4-BE49-F238E27FC236}">
                <a16:creationId xmlns:a16="http://schemas.microsoft.com/office/drawing/2014/main" id="{E6299497-A6D8-FA45-BB53-DC0C1C79FBD1}"/>
              </a:ext>
            </a:extLst>
          </p:cNvPr>
          <p:cNvSpPr txBox="1">
            <a:spLocks/>
          </p:cNvSpPr>
          <p:nvPr/>
        </p:nvSpPr>
        <p:spPr>
          <a:xfrm>
            <a:off x="5272087" y="1474961"/>
            <a:ext cx="1647825" cy="533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sz="3000" dirty="0"/>
              <a:t>PÅSTAND</a:t>
            </a:r>
          </a:p>
        </p:txBody>
      </p:sp>
      <p:sp>
        <p:nvSpPr>
          <p:cNvPr id="10" name="Tittel 1">
            <a:extLst>
              <a:ext uri="{FF2B5EF4-FFF2-40B4-BE49-F238E27FC236}">
                <a16:creationId xmlns:a16="http://schemas.microsoft.com/office/drawing/2014/main" id="{2D5B2938-48F7-1A43-8B6B-AF380FB21B25}"/>
              </a:ext>
            </a:extLst>
          </p:cNvPr>
          <p:cNvSpPr txBox="1">
            <a:spLocks/>
          </p:cNvSpPr>
          <p:nvPr/>
        </p:nvSpPr>
        <p:spPr>
          <a:xfrm>
            <a:off x="3818064" y="3357367"/>
            <a:ext cx="4555866" cy="127197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b="0" dirty="0">
                <a:solidFill>
                  <a:schemeClr val="tx1"/>
                </a:solidFill>
              </a:rPr>
              <a:t>En verden uten</a:t>
            </a:r>
            <a:br>
              <a:rPr lang="nb-NO" b="0" dirty="0">
                <a:solidFill>
                  <a:schemeClr val="tx1"/>
                </a:solidFill>
              </a:rPr>
            </a:br>
            <a:r>
              <a:rPr lang="nb-NO" b="0" dirty="0">
                <a:solidFill>
                  <a:schemeClr val="tx1"/>
                </a:solidFill>
              </a:rPr>
              <a:t>rasisme er mulig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40270FF4-B5FC-9544-B603-B83A8C9193AB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C73E0C71-9E53-8B4E-B507-E57083709AC2}"/>
              </a:ext>
            </a:extLst>
          </p:cNvPr>
          <p:cNvSpPr/>
          <p:nvPr/>
        </p:nvSpPr>
        <p:spPr>
          <a:xfrm>
            <a:off x="546100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</p:spTree>
    <p:extLst>
      <p:ext uri="{BB962C8B-B14F-4D97-AF65-F5344CB8AC3E}">
        <p14:creationId xmlns:p14="http://schemas.microsoft.com/office/powerpoint/2010/main" val="88853211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 descr="Et bilde som inneholder person, utendørs, bilvei, gruppe&#10;&#10;Automatisk generert beskrivelse">
            <a:extLst>
              <a:ext uri="{FF2B5EF4-FFF2-40B4-BE49-F238E27FC236}">
                <a16:creationId xmlns:a16="http://schemas.microsoft.com/office/drawing/2014/main" id="{E491CC62-BE64-5844-B1A4-0BC2DC6E14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ktangel 3">
            <a:extLst>
              <a:ext uri="{FF2B5EF4-FFF2-40B4-BE49-F238E27FC236}">
                <a16:creationId xmlns:a16="http://schemas.microsoft.com/office/drawing/2014/main" id="{43026CAF-2753-634A-9F92-5BB5179D3573}"/>
              </a:ext>
            </a:extLst>
          </p:cNvPr>
          <p:cNvSpPr/>
          <p:nvPr/>
        </p:nvSpPr>
        <p:spPr>
          <a:xfrm>
            <a:off x="-1623060" y="3943350"/>
            <a:ext cx="11327130" cy="2421448"/>
          </a:xfrm>
          <a:prstGeom prst="rect">
            <a:avLst/>
          </a:prstGeom>
          <a:solidFill>
            <a:schemeClr val="dk1">
              <a:alpha val="6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ysClr val="windowText" lastClr="000000"/>
              </a:solidFill>
            </a:endParaRPr>
          </a:p>
        </p:txBody>
      </p:sp>
      <p:sp>
        <p:nvSpPr>
          <p:cNvPr id="6" name="Tittel 1">
            <a:extLst>
              <a:ext uri="{FF2B5EF4-FFF2-40B4-BE49-F238E27FC236}">
                <a16:creationId xmlns:a16="http://schemas.microsoft.com/office/drawing/2014/main" id="{2813D59F-BD6F-BE4D-B094-485C408D2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5960" y="3705031"/>
            <a:ext cx="6782394" cy="2785497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nb-NO" sz="2500" dirty="0">
                <a:solidFill>
                  <a:schemeClr val="tx2"/>
                </a:solidFill>
              </a:rPr>
              <a:t>Ved å inspirere folk til å ta urettferdighet personlig og ved å mobilisere medmenneskeligheten i oss alle,​ bringer vi i fellesskap verden nærmere et sted hvor alle får sine menneskerettigheter oppfylt.​</a:t>
            </a:r>
          </a:p>
        </p:txBody>
      </p:sp>
      <p:pic>
        <p:nvPicPr>
          <p:cNvPr id="7" name="Bilde 6">
            <a:extLst>
              <a:ext uri="{FF2B5EF4-FFF2-40B4-BE49-F238E27FC236}">
                <a16:creationId xmlns:a16="http://schemas.microsoft.com/office/drawing/2014/main" id="{DD566895-BFF3-7C4B-94DA-F350212CC8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453" y="4410240"/>
            <a:ext cx="1446026" cy="1375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1339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F16A9E75-A9A1-F442-82C1-0A619B59B947}"/>
              </a:ext>
            </a:extLst>
          </p:cNvPr>
          <p:cNvSpPr/>
          <p:nvPr/>
        </p:nvSpPr>
        <p:spPr>
          <a:xfrm>
            <a:off x="3146423" y="1470544"/>
            <a:ext cx="5845177" cy="73925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2ACDE662-7F9E-D844-B02B-92E8A70BD9FA}"/>
              </a:ext>
            </a:extLst>
          </p:cNvPr>
          <p:cNvSpPr/>
          <p:nvPr/>
        </p:nvSpPr>
        <p:spPr>
          <a:xfrm>
            <a:off x="3752849" y="835718"/>
            <a:ext cx="4686300" cy="73925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31EA8B59-C95F-3741-9462-DDC25D5722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2543" y="2973388"/>
            <a:ext cx="5346913" cy="308717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nb-NO" sz="1800" dirty="0">
                <a:solidFill>
                  <a:schemeClr val="tx1"/>
                </a:solidFill>
              </a:rPr>
              <a:t>Lær mer om tema! </a:t>
            </a:r>
            <a:r>
              <a:rPr lang="nb-NO" sz="1800" dirty="0" err="1">
                <a:solidFill>
                  <a:schemeClr val="tx1"/>
                </a:solidFill>
              </a:rPr>
              <a:t>https</a:t>
            </a:r>
            <a:r>
              <a:rPr lang="nb-NO" sz="1800" dirty="0">
                <a:solidFill>
                  <a:schemeClr val="tx1"/>
                </a:solidFill>
              </a:rPr>
              <a:t>://</a:t>
            </a:r>
            <a:r>
              <a:rPr lang="nb-NO" sz="1800" dirty="0" err="1">
                <a:solidFill>
                  <a:schemeClr val="tx1"/>
                </a:solidFill>
              </a:rPr>
              <a:t>amnesty.no</a:t>
            </a:r>
            <a:r>
              <a:rPr lang="nb-NO" sz="1800" dirty="0">
                <a:solidFill>
                  <a:schemeClr val="tx1"/>
                </a:solidFill>
              </a:rPr>
              <a:t>/rasisme</a:t>
            </a:r>
          </a:p>
          <a:p>
            <a:pPr>
              <a:lnSpc>
                <a:spcPct val="100000"/>
              </a:lnSpc>
            </a:pPr>
            <a:r>
              <a:rPr lang="nb-NO" sz="1800" dirty="0">
                <a:solidFill>
                  <a:schemeClr val="tx1"/>
                </a:solidFill>
              </a:rPr>
              <a:t>Skriv et leserinnlegg om rasisme i Norge </a:t>
            </a:r>
          </a:p>
          <a:p>
            <a:pPr>
              <a:lnSpc>
                <a:spcPct val="100000"/>
              </a:lnSpc>
            </a:pPr>
            <a:r>
              <a:rPr lang="nb-NO" sz="1800" dirty="0">
                <a:solidFill>
                  <a:schemeClr val="tx1"/>
                </a:solidFill>
              </a:rPr>
              <a:t>Signer en aktuell aksjon </a:t>
            </a:r>
          </a:p>
          <a:p>
            <a:pPr>
              <a:lnSpc>
                <a:spcPct val="100000"/>
              </a:lnSpc>
            </a:pPr>
            <a:r>
              <a:rPr lang="nb-NO" sz="1800" dirty="0" err="1">
                <a:solidFill>
                  <a:schemeClr val="tx1"/>
                </a:solidFill>
              </a:rPr>
              <a:t>SoMe</a:t>
            </a:r>
            <a:r>
              <a:rPr lang="nb-NO" sz="1800" dirty="0">
                <a:solidFill>
                  <a:schemeClr val="tx1"/>
                </a:solidFill>
              </a:rPr>
              <a:t> kampanje relatert til tema </a:t>
            </a:r>
          </a:p>
          <a:p>
            <a:pPr>
              <a:lnSpc>
                <a:spcPct val="100000"/>
              </a:lnSpc>
            </a:pPr>
            <a:r>
              <a:rPr lang="nb-NO" sz="1800" dirty="0">
                <a:solidFill>
                  <a:schemeClr val="tx1"/>
                </a:solidFill>
              </a:rPr>
              <a:t>Send e-post til politikere og andre makthavere </a:t>
            </a:r>
          </a:p>
          <a:p>
            <a:pPr>
              <a:lnSpc>
                <a:spcPct val="100000"/>
              </a:lnSpc>
            </a:pPr>
            <a:r>
              <a:rPr lang="nb-NO" sz="1800" dirty="0">
                <a:solidFill>
                  <a:schemeClr val="tx1"/>
                </a:solidFill>
              </a:rPr>
              <a:t>Skriv på politikere og makthaveres </a:t>
            </a:r>
            <a:r>
              <a:rPr lang="nb-NO" sz="1800" dirty="0" err="1">
                <a:solidFill>
                  <a:schemeClr val="tx1"/>
                </a:solidFill>
              </a:rPr>
              <a:t>SoMe</a:t>
            </a:r>
            <a:r>
              <a:rPr lang="nb-NO" sz="1800" dirty="0">
                <a:solidFill>
                  <a:schemeClr val="tx1"/>
                </a:solidFill>
              </a:rPr>
              <a:t>-profiler </a:t>
            </a:r>
          </a:p>
        </p:txBody>
      </p:sp>
      <p:sp>
        <p:nvSpPr>
          <p:cNvPr id="4" name="Tittel 1">
            <a:extLst>
              <a:ext uri="{FF2B5EF4-FFF2-40B4-BE49-F238E27FC236}">
                <a16:creationId xmlns:a16="http://schemas.microsoft.com/office/drawing/2014/main" id="{C385829C-FC25-0549-8ECD-4B6DBF63686A}"/>
              </a:ext>
            </a:extLst>
          </p:cNvPr>
          <p:cNvSpPr txBox="1">
            <a:spLocks/>
          </p:cNvSpPr>
          <p:nvPr/>
        </p:nvSpPr>
        <p:spPr>
          <a:xfrm>
            <a:off x="2438399" y="889349"/>
            <a:ext cx="7315202" cy="1320452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nb-NO" dirty="0">
                <a:solidFill>
                  <a:schemeClr val="tx2"/>
                </a:solidFill>
              </a:rPr>
              <a:t>HVORDAN KAN DU FOREBYGGE RASISME? </a:t>
            </a:r>
          </a:p>
        </p:txBody>
      </p:sp>
    </p:spTree>
    <p:extLst>
      <p:ext uri="{BB962C8B-B14F-4D97-AF65-F5344CB8AC3E}">
        <p14:creationId xmlns:p14="http://schemas.microsoft.com/office/powerpoint/2010/main" val="3036993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ktangel 12">
            <a:extLst>
              <a:ext uri="{FF2B5EF4-FFF2-40B4-BE49-F238E27FC236}">
                <a16:creationId xmlns:a16="http://schemas.microsoft.com/office/drawing/2014/main" id="{FA48A6C0-A9AD-A041-9CFC-4DCEA8FE07D8}"/>
              </a:ext>
            </a:extLst>
          </p:cNvPr>
          <p:cNvSpPr/>
          <p:nvPr/>
        </p:nvSpPr>
        <p:spPr>
          <a:xfrm>
            <a:off x="-14726" y="-27385"/>
            <a:ext cx="12206726" cy="68853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8C86E5B2-AAF4-0746-94BB-0C440C4B6AC8}"/>
              </a:ext>
            </a:extLst>
          </p:cNvPr>
          <p:cNvSpPr/>
          <p:nvPr/>
        </p:nvSpPr>
        <p:spPr>
          <a:xfrm>
            <a:off x="1345946" y="2397667"/>
            <a:ext cx="9500107" cy="357098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31EA8B59-C95F-3741-9462-DDC25D5722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6650" y="2906396"/>
            <a:ext cx="5805775" cy="2294544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nb-NO" sz="2200" b="1" dirty="0">
                <a:solidFill>
                  <a:schemeClr val="tx2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«Først når den siste samvittighetsfangen </a:t>
            </a:r>
            <a:br>
              <a:rPr lang="nb-NO" sz="2200" b="1" dirty="0">
                <a:solidFill>
                  <a:schemeClr val="tx2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</a:br>
            <a:r>
              <a:rPr lang="nb-NO" sz="2200" b="1" dirty="0">
                <a:solidFill>
                  <a:schemeClr val="tx2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er løslatt, når det siste torturkammeret er stengt, når FNs verdenserklæring om menneskerettigheter er en realitet for alle, vil vår jobb være ferdig.»</a:t>
            </a:r>
            <a:endParaRPr lang="nb-NO" dirty="0"/>
          </a:p>
          <a:p>
            <a:pPr marL="0" indent="0">
              <a:buNone/>
            </a:pPr>
            <a:br>
              <a:rPr lang="nb-NO" dirty="0"/>
            </a:br>
            <a:r>
              <a:rPr lang="nb-NO" dirty="0"/>
              <a:t>- Peter Benson, grunnlegger av </a:t>
            </a:r>
            <a:br>
              <a:rPr lang="nb-NO" dirty="0"/>
            </a:br>
            <a:r>
              <a:rPr lang="nb-NO" dirty="0"/>
              <a:t>  Amnesty International</a:t>
            </a:r>
          </a:p>
          <a:p>
            <a:pPr marL="0" indent="0" algn="ctr">
              <a:buNone/>
            </a:pPr>
            <a:endParaRPr lang="nb-NO" dirty="0"/>
          </a:p>
          <a:p>
            <a:pPr marL="0" indent="0" algn="ctr">
              <a:buNone/>
            </a:pPr>
            <a:endParaRPr lang="nb-NO" dirty="0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EA77F215-428E-784F-9F8C-37A171BEF096}"/>
              </a:ext>
            </a:extLst>
          </p:cNvPr>
          <p:cNvSpPr/>
          <p:nvPr/>
        </p:nvSpPr>
        <p:spPr>
          <a:xfrm>
            <a:off x="1345946" y="1244907"/>
            <a:ext cx="9500107" cy="115275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sp>
        <p:nvSpPr>
          <p:cNvPr id="4" name="Tittel 1">
            <a:extLst>
              <a:ext uri="{FF2B5EF4-FFF2-40B4-BE49-F238E27FC236}">
                <a16:creationId xmlns:a16="http://schemas.microsoft.com/office/drawing/2014/main" id="{C385829C-FC25-0549-8ECD-4B6DBF63686A}"/>
              </a:ext>
            </a:extLst>
          </p:cNvPr>
          <p:cNvSpPr txBox="1">
            <a:spLocks/>
          </p:cNvSpPr>
          <p:nvPr/>
        </p:nvSpPr>
        <p:spPr>
          <a:xfrm>
            <a:off x="1345947" y="888334"/>
            <a:ext cx="9500106" cy="132045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dirty="0">
                <a:solidFill>
                  <a:schemeClr val="tx1"/>
                </a:solidFill>
              </a:rPr>
              <a:t>HVEM ER AMNESTY?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BFADB5AD-0BD9-204C-8B9A-55B2B46DE11F}"/>
              </a:ext>
            </a:extLst>
          </p:cNvPr>
          <p:cNvSpPr/>
          <p:nvPr/>
        </p:nvSpPr>
        <p:spPr>
          <a:xfrm>
            <a:off x="1933893" y="2906396"/>
            <a:ext cx="2290540" cy="2294544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989472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e 5">
            <a:extLst>
              <a:ext uri="{FF2B5EF4-FFF2-40B4-BE49-F238E27FC236}">
                <a16:creationId xmlns:a16="http://schemas.microsoft.com/office/drawing/2014/main" id="{F3A28727-5A28-704C-91E8-FB3CFB18EC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8253" y="2262867"/>
            <a:ext cx="5515493" cy="233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35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e 9">
            <a:extLst>
              <a:ext uri="{FF2B5EF4-FFF2-40B4-BE49-F238E27FC236}">
                <a16:creationId xmlns:a16="http://schemas.microsoft.com/office/drawing/2014/main" id="{63621CF5-0D20-624E-AAB1-7AA3F9A0236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0" b="5943"/>
          <a:stretch/>
        </p:blipFill>
        <p:spPr>
          <a:xfrm>
            <a:off x="-14726" y="-27385"/>
            <a:ext cx="12206726" cy="6912769"/>
          </a:xfrm>
          <a:prstGeom prst="rect">
            <a:avLst/>
          </a:prstGeom>
        </p:spPr>
      </p:pic>
      <p:sp>
        <p:nvSpPr>
          <p:cNvPr id="12" name="Rektangel 11">
            <a:extLst>
              <a:ext uri="{FF2B5EF4-FFF2-40B4-BE49-F238E27FC236}">
                <a16:creationId xmlns:a16="http://schemas.microsoft.com/office/drawing/2014/main" id="{698C50B7-0BC4-2D41-8629-28BA49C63026}"/>
              </a:ext>
            </a:extLst>
          </p:cNvPr>
          <p:cNvSpPr/>
          <p:nvPr/>
        </p:nvSpPr>
        <p:spPr>
          <a:xfrm>
            <a:off x="6762456" y="2570758"/>
            <a:ext cx="3791244" cy="223252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12D3BE1A-6FBD-1F41-87B0-B9838E24AE55}"/>
              </a:ext>
            </a:extLst>
          </p:cNvPr>
          <p:cNvSpPr/>
          <p:nvPr/>
        </p:nvSpPr>
        <p:spPr>
          <a:xfrm>
            <a:off x="1644356" y="2570758"/>
            <a:ext cx="3791244" cy="223252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B5630903-4C54-EC40-8121-B31B1590B97F}"/>
              </a:ext>
            </a:extLst>
          </p:cNvPr>
          <p:cNvSpPr/>
          <p:nvPr/>
        </p:nvSpPr>
        <p:spPr>
          <a:xfrm>
            <a:off x="1644356" y="2124482"/>
            <a:ext cx="3791244" cy="446276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nb-NO" sz="23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VÅR VISJON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B24DD257-179E-8147-B19B-6657DDAC3893}"/>
              </a:ext>
            </a:extLst>
          </p:cNvPr>
          <p:cNvSpPr/>
          <p:nvPr/>
        </p:nvSpPr>
        <p:spPr>
          <a:xfrm>
            <a:off x="6756401" y="2124482"/>
            <a:ext cx="3791244" cy="446276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nb-NO" sz="23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VÅRT OPPDRAG</a:t>
            </a:r>
          </a:p>
        </p:txBody>
      </p:sp>
      <p:sp>
        <p:nvSpPr>
          <p:cNvPr id="8" name="Plassholder for innhold 2">
            <a:extLst>
              <a:ext uri="{FF2B5EF4-FFF2-40B4-BE49-F238E27FC236}">
                <a16:creationId xmlns:a16="http://schemas.microsoft.com/office/drawing/2014/main" id="{626E3E62-6F97-C74A-B162-A9AE9714D3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0556" y="2974479"/>
            <a:ext cx="3638844" cy="1828800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nb-NO" dirty="0"/>
              <a:t>Vår visjon er en verden der enhver person kan nyte rettighetene nedfelt i Verdenserklæringen for menneske-rettighetene og andre internasjonale menneskerettighetsstandarder.</a:t>
            </a:r>
          </a:p>
        </p:txBody>
      </p:sp>
      <p:sp>
        <p:nvSpPr>
          <p:cNvPr id="9" name="Plassholder for innhold 2">
            <a:extLst>
              <a:ext uri="{FF2B5EF4-FFF2-40B4-BE49-F238E27FC236}">
                <a16:creationId xmlns:a16="http://schemas.microsoft.com/office/drawing/2014/main" id="{7C3D6469-3592-AF43-8B33-39229EBE47B8}"/>
              </a:ext>
            </a:extLst>
          </p:cNvPr>
          <p:cNvSpPr txBox="1">
            <a:spLocks/>
          </p:cNvSpPr>
          <p:nvPr/>
        </p:nvSpPr>
        <p:spPr>
          <a:xfrm>
            <a:off x="6940551" y="2974479"/>
            <a:ext cx="3422944" cy="182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nb-NO" dirty="0">
                <a:latin typeface="Arial" charset="0"/>
                <a:ea typeface="Arial" charset="0"/>
                <a:cs typeface="Arial" charset="0"/>
              </a:rPr>
              <a:t>Vårt oppdrag er å utføre etterforskning og aksjoner fokusert på å forebygge og stoppe grove brudd på disse rettighetene.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99589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6" grpId="0" animBg="1"/>
      <p:bldP spid="7" grpId="0" animBg="1"/>
      <p:bldP spid="8" grpId="0" build="p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 descr="Et bilde som inneholder person, utendørs, bygning, personer&#10;&#10;Automatisk generert beskrivelse">
            <a:extLst>
              <a:ext uri="{FF2B5EF4-FFF2-40B4-BE49-F238E27FC236}">
                <a16:creationId xmlns:a16="http://schemas.microsoft.com/office/drawing/2014/main" id="{458A3FEF-A519-BE46-B003-51346F9F0B5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" t="15710" r="-5" b="-18418"/>
          <a:stretch/>
        </p:blipFill>
        <p:spPr>
          <a:xfrm>
            <a:off x="0" y="-1"/>
            <a:ext cx="12188932" cy="8356581"/>
          </a:xfrm>
          <a:prstGeom prst="rect">
            <a:avLst/>
          </a:prstGeom>
        </p:spPr>
      </p:pic>
      <p:sp>
        <p:nvSpPr>
          <p:cNvPr id="6" name="Tittel 5">
            <a:extLst>
              <a:ext uri="{FF2B5EF4-FFF2-40B4-BE49-F238E27FC236}">
                <a16:creationId xmlns:a16="http://schemas.microsoft.com/office/drawing/2014/main" id="{2A91575E-C406-B149-9EFB-348C1CA45B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54250" y="2679699"/>
            <a:ext cx="7683500" cy="1498591"/>
          </a:xfrm>
          <a:solidFill>
            <a:schemeClr val="tx2"/>
          </a:solidFill>
        </p:spPr>
        <p:txBody>
          <a:bodyPr anchor="ctr">
            <a:normAutofit/>
          </a:bodyPr>
          <a:lstStyle/>
          <a:p>
            <a:r>
              <a:rPr lang="nb-NO" sz="4400" dirty="0">
                <a:solidFill>
                  <a:schemeClr val="tx1"/>
                </a:solidFill>
              </a:rPr>
              <a:t>RASISME OG DISKRIMINERING</a:t>
            </a:r>
          </a:p>
        </p:txBody>
      </p:sp>
    </p:spTree>
    <p:extLst>
      <p:ext uri="{BB962C8B-B14F-4D97-AF65-F5344CB8AC3E}">
        <p14:creationId xmlns:p14="http://schemas.microsoft.com/office/powerpoint/2010/main" val="1854190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1">
            <a:extLst>
              <a:ext uri="{FF2B5EF4-FFF2-40B4-BE49-F238E27FC236}">
                <a16:creationId xmlns:a16="http://schemas.microsoft.com/office/drawing/2014/main" id="{C385829C-FC25-0549-8ECD-4B6DBF63686A}"/>
              </a:ext>
            </a:extLst>
          </p:cNvPr>
          <p:cNvSpPr txBox="1">
            <a:spLocks/>
          </p:cNvSpPr>
          <p:nvPr/>
        </p:nvSpPr>
        <p:spPr>
          <a:xfrm>
            <a:off x="2438399" y="889349"/>
            <a:ext cx="7315202" cy="132045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dirty="0">
                <a:solidFill>
                  <a:schemeClr val="tx1"/>
                </a:solidFill>
              </a:rPr>
              <a:t>MENNESKERETTIGHETENE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240B7640-6C08-7A4B-A662-8AE43DE8710B}"/>
              </a:ext>
            </a:extLst>
          </p:cNvPr>
          <p:cNvSpPr/>
          <p:nvPr/>
        </p:nvSpPr>
        <p:spPr>
          <a:xfrm>
            <a:off x="5247837" y="2622362"/>
            <a:ext cx="2140244" cy="44627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nb-NO" sz="23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En kort innføring</a:t>
            </a:r>
          </a:p>
        </p:txBody>
      </p:sp>
      <p:sp>
        <p:nvSpPr>
          <p:cNvPr id="7" name="TekstSylinder 6">
            <a:extLst>
              <a:ext uri="{FF2B5EF4-FFF2-40B4-BE49-F238E27FC236}">
                <a16:creationId xmlns:a16="http://schemas.microsoft.com/office/drawing/2014/main" id="{0D4BE6FA-4604-1240-A113-7AE75947C00A}"/>
              </a:ext>
            </a:extLst>
          </p:cNvPr>
          <p:cNvSpPr txBox="1"/>
          <p:nvPr/>
        </p:nvSpPr>
        <p:spPr>
          <a:xfrm>
            <a:off x="6054580" y="3757848"/>
            <a:ext cx="3045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Menneskerettighetene 70 år</a:t>
            </a:r>
            <a:endParaRPr lang="nb-NO" dirty="0"/>
          </a:p>
        </p:txBody>
      </p:sp>
      <p:sp>
        <p:nvSpPr>
          <p:cNvPr id="8" name="TekstSylinder 7">
            <a:extLst>
              <a:ext uri="{FF2B5EF4-FFF2-40B4-BE49-F238E27FC236}">
                <a16:creationId xmlns:a16="http://schemas.microsoft.com/office/drawing/2014/main" id="{DB2F7780-D59A-AE4A-BCEC-F0277ECC0C77}"/>
              </a:ext>
            </a:extLst>
          </p:cNvPr>
          <p:cNvSpPr txBox="1"/>
          <p:nvPr/>
        </p:nvSpPr>
        <p:spPr>
          <a:xfrm>
            <a:off x="6054580" y="4616685"/>
            <a:ext cx="3045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FNs verdenserklæring om menneskerettighetene</a:t>
            </a:r>
            <a:endParaRPr lang="nb-NO" dirty="0"/>
          </a:p>
        </p:txBody>
      </p:sp>
      <p:sp>
        <p:nvSpPr>
          <p:cNvPr id="10" name="Ellipse 9">
            <a:hlinkClick r:id="rId3"/>
            <a:extLst>
              <a:ext uri="{FF2B5EF4-FFF2-40B4-BE49-F238E27FC236}">
                <a16:creationId xmlns:a16="http://schemas.microsoft.com/office/drawing/2014/main" id="{098692EF-AFFE-674A-B789-5D52CFA7D12F}"/>
              </a:ext>
            </a:extLst>
          </p:cNvPr>
          <p:cNvSpPr/>
          <p:nvPr/>
        </p:nvSpPr>
        <p:spPr>
          <a:xfrm>
            <a:off x="5247837" y="3696378"/>
            <a:ext cx="543072" cy="5430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</a:endParaRPr>
          </a:p>
        </p:txBody>
      </p:sp>
      <p:pic>
        <p:nvPicPr>
          <p:cNvPr id="13" name="Grafikk 12" descr="Spill av">
            <a:hlinkClick r:id="rId3"/>
            <a:extLst>
              <a:ext uri="{FF2B5EF4-FFF2-40B4-BE49-F238E27FC236}">
                <a16:creationId xmlns:a16="http://schemas.microsoft.com/office/drawing/2014/main" id="{3283757D-6245-6146-9528-792D703E2B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366971" y="3790444"/>
            <a:ext cx="360000" cy="360000"/>
          </a:xfrm>
          <a:prstGeom prst="rect">
            <a:avLst/>
          </a:prstGeom>
        </p:spPr>
      </p:pic>
      <p:sp>
        <p:nvSpPr>
          <p:cNvPr id="14" name="Ellipse 13">
            <a:hlinkClick r:id="rId4"/>
            <a:extLst>
              <a:ext uri="{FF2B5EF4-FFF2-40B4-BE49-F238E27FC236}">
                <a16:creationId xmlns:a16="http://schemas.microsoft.com/office/drawing/2014/main" id="{15DBA5A1-70BB-BC43-B968-E0F854C883A2}"/>
              </a:ext>
            </a:extLst>
          </p:cNvPr>
          <p:cNvSpPr/>
          <p:nvPr/>
        </p:nvSpPr>
        <p:spPr>
          <a:xfrm>
            <a:off x="5247837" y="4674278"/>
            <a:ext cx="543072" cy="5430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</a:endParaRPr>
          </a:p>
        </p:txBody>
      </p:sp>
      <p:pic>
        <p:nvPicPr>
          <p:cNvPr id="15" name="Grafikk 14" descr="Spill av">
            <a:hlinkClick r:id="rId4"/>
            <a:extLst>
              <a:ext uri="{FF2B5EF4-FFF2-40B4-BE49-F238E27FC236}">
                <a16:creationId xmlns:a16="http://schemas.microsoft.com/office/drawing/2014/main" id="{659E67EF-CDE4-A943-A920-0C9EDA3D65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366971" y="4768344"/>
            <a:ext cx="360000" cy="3600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10AF9BF-6EBA-DE4F-9F5C-3C9CC214CD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863247">
            <a:off x="2347956" y="2556587"/>
            <a:ext cx="2271601" cy="320719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40900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402368DF-0670-0047-9FE0-CD3D7F95FF8F}"/>
              </a:ext>
            </a:extLst>
          </p:cNvPr>
          <p:cNvSpPr/>
          <p:nvPr/>
        </p:nvSpPr>
        <p:spPr>
          <a:xfrm>
            <a:off x="2527300" y="2009999"/>
            <a:ext cx="7112000" cy="7239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ysClr val="windowText" lastClr="000000"/>
              </a:solidFill>
            </a:endParaRPr>
          </a:p>
        </p:txBody>
      </p:sp>
      <p:sp>
        <p:nvSpPr>
          <p:cNvPr id="12" name="Tittel 1">
            <a:extLst>
              <a:ext uri="{FF2B5EF4-FFF2-40B4-BE49-F238E27FC236}">
                <a16:creationId xmlns:a16="http://schemas.microsoft.com/office/drawing/2014/main" id="{3F655A04-9F1B-B248-9C1A-FD3B1324E7BF}"/>
              </a:ext>
            </a:extLst>
          </p:cNvPr>
          <p:cNvSpPr txBox="1">
            <a:spLocks/>
          </p:cNvSpPr>
          <p:nvPr/>
        </p:nvSpPr>
        <p:spPr>
          <a:xfrm>
            <a:off x="2438399" y="1426148"/>
            <a:ext cx="7315202" cy="132045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nb-NO" dirty="0">
                <a:solidFill>
                  <a:schemeClr val="tx1"/>
                </a:solidFill>
              </a:rPr>
              <a:t>DIALOG OM </a:t>
            </a:r>
            <a:br>
              <a:rPr lang="nb-NO" dirty="0"/>
            </a:br>
            <a:r>
              <a:rPr lang="nb-NO" dirty="0"/>
              <a:t>RASISME OG DISKRIMINERING </a:t>
            </a:r>
          </a:p>
        </p:txBody>
      </p:sp>
      <p:pic>
        <p:nvPicPr>
          <p:cNvPr id="4" name="Bilde 3">
            <a:extLst>
              <a:ext uri="{FF2B5EF4-FFF2-40B4-BE49-F238E27FC236}">
                <a16:creationId xmlns:a16="http://schemas.microsoft.com/office/drawing/2014/main" id="{E7D3C369-BB43-E145-96E4-466D0BE6E2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4544"/>
          <a:stretch/>
        </p:blipFill>
        <p:spPr>
          <a:xfrm>
            <a:off x="2758948" y="5123419"/>
            <a:ext cx="1839829" cy="1734581"/>
          </a:xfrm>
          <a:prstGeom prst="rect">
            <a:avLst/>
          </a:prstGeom>
        </p:spPr>
      </p:pic>
      <p:pic>
        <p:nvPicPr>
          <p:cNvPr id="5" name="Bilde 4">
            <a:extLst>
              <a:ext uri="{FF2B5EF4-FFF2-40B4-BE49-F238E27FC236}">
                <a16:creationId xmlns:a16="http://schemas.microsoft.com/office/drawing/2014/main" id="{3B8B8C9A-2865-0C4E-915D-EBEDCB0641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7590" y="2987040"/>
            <a:ext cx="3557363" cy="2576022"/>
          </a:xfrm>
          <a:prstGeom prst="rect">
            <a:avLst/>
          </a:prstGeom>
        </p:spPr>
      </p:pic>
      <p:sp>
        <p:nvSpPr>
          <p:cNvPr id="11" name="Plassholder for innhold 2">
            <a:extLst>
              <a:ext uri="{FF2B5EF4-FFF2-40B4-BE49-F238E27FC236}">
                <a16:creationId xmlns:a16="http://schemas.microsoft.com/office/drawing/2014/main" id="{61096FEA-E7E2-074E-9BCA-4DC6B558F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867" y="3429000"/>
            <a:ext cx="2590266" cy="132045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nb-NO" sz="1800" dirty="0"/>
              <a:t>Hva er en dialog? </a:t>
            </a:r>
          </a:p>
          <a:p>
            <a:pPr>
              <a:lnSpc>
                <a:spcPct val="100000"/>
              </a:lnSpc>
            </a:pPr>
            <a:r>
              <a:rPr lang="nb-NO" sz="1800" dirty="0"/>
              <a:t>Regler for samtalen</a:t>
            </a:r>
          </a:p>
          <a:p>
            <a:pPr>
              <a:lnSpc>
                <a:spcPct val="100000"/>
              </a:lnSpc>
            </a:pPr>
            <a:r>
              <a:rPr lang="nb-NO" sz="1800" dirty="0"/>
              <a:t>Forslag til oppfølgingsspørsmål</a:t>
            </a:r>
          </a:p>
          <a:p>
            <a:pPr marL="0" indent="0">
              <a:lnSpc>
                <a:spcPct val="100000"/>
              </a:lnSpc>
              <a:buNone/>
            </a:pPr>
            <a:endParaRPr lang="nb-NO" sz="1800" dirty="0"/>
          </a:p>
        </p:txBody>
      </p:sp>
    </p:spTree>
    <p:extLst>
      <p:ext uri="{BB962C8B-B14F-4D97-AF65-F5344CB8AC3E}">
        <p14:creationId xmlns:p14="http://schemas.microsoft.com/office/powerpoint/2010/main" val="3633562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6F0270C0-F58A-7042-845F-1B03969C7523}"/>
              </a:ext>
            </a:extLst>
          </p:cNvPr>
          <p:cNvSpPr/>
          <p:nvPr/>
        </p:nvSpPr>
        <p:spPr>
          <a:xfrm>
            <a:off x="3090330" y="2600325"/>
            <a:ext cx="6011335" cy="27860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8" name="Tittel 5">
            <a:extLst>
              <a:ext uri="{FF2B5EF4-FFF2-40B4-BE49-F238E27FC236}">
                <a16:creationId xmlns:a16="http://schemas.microsoft.com/office/drawing/2014/main" id="{E6299497-A6D8-FA45-BB53-DC0C1C79FBD1}"/>
              </a:ext>
            </a:extLst>
          </p:cNvPr>
          <p:cNvSpPr txBox="1">
            <a:spLocks/>
          </p:cNvSpPr>
          <p:nvPr/>
        </p:nvSpPr>
        <p:spPr>
          <a:xfrm>
            <a:off x="5272087" y="1474961"/>
            <a:ext cx="1647825" cy="533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sz="3000" dirty="0"/>
              <a:t>PÅSTAND</a:t>
            </a:r>
          </a:p>
        </p:txBody>
      </p:sp>
      <p:sp>
        <p:nvSpPr>
          <p:cNvPr id="10" name="Tittel 1">
            <a:extLst>
              <a:ext uri="{FF2B5EF4-FFF2-40B4-BE49-F238E27FC236}">
                <a16:creationId xmlns:a16="http://schemas.microsoft.com/office/drawing/2014/main" id="{2D5B2938-48F7-1A43-8B6B-AF380FB21B25}"/>
              </a:ext>
            </a:extLst>
          </p:cNvPr>
          <p:cNvSpPr txBox="1">
            <a:spLocks/>
          </p:cNvSpPr>
          <p:nvPr/>
        </p:nvSpPr>
        <p:spPr>
          <a:xfrm>
            <a:off x="3818064" y="3614816"/>
            <a:ext cx="4555866" cy="101714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 Narrow" panose="020B0604020202020204" pitchFamily="34" charset="0"/>
                <a:ea typeface="+mj-ea"/>
                <a:cs typeface="Arial Narrow" panose="020B0604020202020204" pitchFamily="34" charset="0"/>
              </a:defRPr>
            </a:lvl1pPr>
          </a:lstStyle>
          <a:p>
            <a:pPr algn="ctr"/>
            <a:r>
              <a:rPr lang="nb-NO" b="0" dirty="0">
                <a:solidFill>
                  <a:schemeClr val="tx1"/>
                </a:solidFill>
              </a:rPr>
              <a:t>Alle diskriminerer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40270FF4-B5FC-9544-B603-B83A8C9193AB}"/>
              </a:ext>
            </a:extLst>
          </p:cNvPr>
          <p:cNvSpPr/>
          <p:nvPr/>
        </p:nvSpPr>
        <p:spPr>
          <a:xfrm>
            <a:off x="546101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C73E0C71-9E53-8B4E-B507-E57083709AC2}"/>
              </a:ext>
            </a:extLst>
          </p:cNvPr>
          <p:cNvSpPr/>
          <p:nvPr/>
        </p:nvSpPr>
        <p:spPr>
          <a:xfrm>
            <a:off x="546100" y="0"/>
            <a:ext cx="1714499" cy="901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Rasisme og diskriminering </a:t>
            </a:r>
          </a:p>
        </p:txBody>
      </p:sp>
    </p:spTree>
    <p:extLst>
      <p:ext uri="{BB962C8B-B14F-4D97-AF65-F5344CB8AC3E}">
        <p14:creationId xmlns:p14="http://schemas.microsoft.com/office/powerpoint/2010/main" val="3876626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Amnesty">
      <a:dk1>
        <a:srgbClr val="000000"/>
      </a:dk1>
      <a:lt1>
        <a:srgbClr val="FFFFFF"/>
      </a:lt1>
      <a:dk2>
        <a:srgbClr val="FFFF00"/>
      </a:dk2>
      <a:lt2>
        <a:srgbClr val="C5C5C5"/>
      </a:lt2>
      <a:accent1>
        <a:srgbClr val="939598"/>
      </a:accent1>
      <a:accent2>
        <a:srgbClr val="797D81"/>
      </a:accent2>
      <a:accent3>
        <a:srgbClr val="A5A5A5"/>
      </a:accent3>
      <a:accent4>
        <a:srgbClr val="CC3333"/>
      </a:accent4>
      <a:accent5>
        <a:srgbClr val="FF6633"/>
      </a:accent5>
      <a:accent6>
        <a:srgbClr val="FF9933"/>
      </a:accent6>
      <a:hlink>
        <a:srgbClr val="0000FF"/>
      </a:hlink>
      <a:folHlink>
        <a:srgbClr val="9500F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Brevmal" ma:contentTypeID="0x0101001C21DD64AEF4954AA276B74F829809AE00868F0496B55CE44893D0AD85E180747B" ma:contentTypeVersion="1" ma:contentTypeDescription="" ma:contentTypeScope="" ma:versionID="1648e5512fafa7864398bd0431123e8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848d20860f8f2a8e29bbe0183420dfb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holdstype"/>
        <xsd:element ref="dc:title" minOccurs="0" maxOccurs="1" ma:index="4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haredContentType xmlns="Microsoft.SharePoint.Taxonomy.ContentTypeSync" SourceId="498aaf55-db08-4835-90a1-c58ae7bb5e2a" ContentTypeId="0x0101001C21DD64AEF4954AA276B74F829809AE" PreviousValue="false"/>
</file>

<file path=customXml/itemProps1.xml><?xml version="1.0" encoding="utf-8"?>
<ds:datastoreItem xmlns:ds="http://schemas.openxmlformats.org/officeDocument/2006/customXml" ds:itemID="{8D1529E1-5BF7-4288-9CFB-35AD2E8CF039}">
  <ds:schemaRefs>
    <ds:schemaRef ds:uri="http://schemas.microsoft.com/office/2006/metadata/properties"/>
    <ds:schemaRef ds:uri="http://purl.org/dc/dcmitype/"/>
    <ds:schemaRef ds:uri="http://www.w3.org/XML/1998/namespace"/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891AD92-B610-4C9D-A321-AB97812360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5428E7-45CC-422B-A9B5-599817F180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BFC7BDB8-6B3B-4A08-B8D0-9A52B3D8E204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6241</TotalTime>
  <Words>4335</Words>
  <Application>Microsoft Office PowerPoint</Application>
  <PresentationFormat>Widescreen</PresentationFormat>
  <Paragraphs>494</Paragraphs>
  <Slides>40</Slides>
  <Notes>40</Notes>
  <HiddenSlides>0</HiddenSlides>
  <MMClips>0</MMClips>
  <ScaleCrop>false</ScaleCrop>
  <HeadingPairs>
    <vt:vector size="6" baseType="variant">
      <vt:variant>
        <vt:lpstr>Brukte skrifter</vt:lpstr>
      </vt:variant>
      <vt:variant>
        <vt:i4>6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40</vt:i4>
      </vt:variant>
    </vt:vector>
  </HeadingPairs>
  <TitlesOfParts>
    <vt:vector size="47" baseType="lpstr">
      <vt:lpstr>Amnesty Trade Gothic</vt:lpstr>
      <vt:lpstr>Amnesty Trade Gothic Cn18</vt:lpstr>
      <vt:lpstr>Arial</vt:lpstr>
      <vt:lpstr>Arial Narrow</vt:lpstr>
      <vt:lpstr>Calibri</vt:lpstr>
      <vt:lpstr>Segoe UI</vt:lpstr>
      <vt:lpstr>Office-tema</vt:lpstr>
      <vt:lpstr>HUMAN RIGHTS DIALOGUE</vt:lpstr>
      <vt:lpstr>HUMAN RIGHTS DIALOGUE </vt:lpstr>
      <vt:lpstr>ENERGIZERS KEEP THE SURROUNDING ALIVE, BE AN ENERGIZER ALL DAY LONG</vt:lpstr>
      <vt:lpstr>PowerPoint-presentasjon</vt:lpstr>
      <vt:lpstr>PowerPoint-presentasjon</vt:lpstr>
      <vt:lpstr>RASISME OG DISKRIMINERING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OPPSUMMERING</vt:lpstr>
      <vt:lpstr>PowerPoint-presentasjon</vt:lpstr>
      <vt:lpstr>PowerPoint-presentasjon</vt:lpstr>
      <vt:lpstr>PowerPoint-presentasjon</vt:lpstr>
      <vt:lpstr>Ved å inspirere folk til å ta urettferdighet personlig og ved å mobilisere medmenneskeligheten i oss alle,​ bringer vi i fellesskap verden nærmere et sted hvor alle får sine menneskerettigheter oppfylt.​</vt:lpstr>
      <vt:lpstr>PowerPoint-presentasjon</vt:lpstr>
      <vt:lpstr>PowerPoint-presentasjon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Hanna Tysse</dc:creator>
  <cp:lastModifiedBy>Håkon Eide</cp:lastModifiedBy>
  <cp:revision>218</cp:revision>
  <dcterms:created xsi:type="dcterms:W3CDTF">2020-10-16T11:48:55Z</dcterms:created>
  <dcterms:modified xsi:type="dcterms:W3CDTF">2021-04-20T14:13:00Z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0x0101001C21DD64AEF4954AA276B74F829809AE00868F0496B55CE44893D0AD85E180747B</vt:lpwstr>
  </property>
  <property fmtid="{D5CDD505-2E9C-101B-9397-08002B2CF9AE}" pid="3" name="SharedWithUsers">
    <vt:lpwstr>576;#Gunvor Romsbotn;#23;#Ole Gunnar Solheim;#18;#Tanja Clifford;#22;#Tove Marie Paasche;#20;#Camilla Olsen;#483;#Stine Solvoll Navarsete;#25;#Ingeborg Moa;#31;#Henriette Maanum;#770;#Inger Dorthea Garthus Asheim;#771;#Vetle Hedlund;#323;#Elise Almås;#17;#Hildegunn Guddal Svensson;#852;#Ida Johanne Aadland;#910;#Maria Hagerupsen;#865;#Gerda Kuncienè;#24;#Andrea Giæver Loko;#21;#Lisa Kirchgatterer;#92;#Kristine Djuvik Kro;#1338;#Håkon Eide</vt:lpwstr>
  </property>
</Properties>
</file>